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8"/>
  </p:notesMasterIdLst>
  <p:handoutMasterIdLst>
    <p:handoutMasterId r:id="rId39"/>
  </p:handoutMasterIdLst>
  <p:sldIdLst>
    <p:sldId id="327" r:id="rId3"/>
    <p:sldId id="328" r:id="rId4"/>
    <p:sldId id="329" r:id="rId5"/>
    <p:sldId id="350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52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58" r:id="rId27"/>
    <p:sldId id="355" r:id="rId28"/>
    <p:sldId id="359" r:id="rId29"/>
    <p:sldId id="354" r:id="rId30"/>
    <p:sldId id="360" r:id="rId31"/>
    <p:sldId id="356" r:id="rId32"/>
    <p:sldId id="361" r:id="rId33"/>
    <p:sldId id="357" r:id="rId34"/>
    <p:sldId id="362" r:id="rId35"/>
    <p:sldId id="363" r:id="rId36"/>
    <p:sldId id="353" r:id="rId37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432" userDrawn="1">
          <p15:clr>
            <a:srgbClr val="A4A3A4"/>
          </p15:clr>
        </p15:guide>
        <p15:guide id="7" orient="horz" pos="3648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575" userDrawn="1">
          <p15:clr>
            <a:srgbClr val="A4A3A4"/>
          </p15:clr>
        </p15:guide>
        <p15:guide id="10" pos="5185" userDrawn="1">
          <p15:clr>
            <a:srgbClr val="A4A3A4"/>
          </p15:clr>
        </p15:guide>
        <p15:guide id="11" pos="4284" userDrawn="1">
          <p15:clr>
            <a:srgbClr val="A4A3A4"/>
          </p15:clr>
        </p15:guide>
        <p15:guide id="12" pos="5437" userDrawn="1">
          <p15:clr>
            <a:srgbClr val="A4A3A4"/>
          </p15:clr>
        </p15:guide>
        <p15:guide id="13" pos="2772" userDrawn="1">
          <p15:clr>
            <a:srgbClr val="A4A3A4"/>
          </p15:clr>
        </p15:guide>
        <p15:guide id="14" pos="323" userDrawn="1">
          <p15:clr>
            <a:srgbClr val="A4A3A4"/>
          </p15:clr>
        </p15:guide>
        <p15:guide id="15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29" autoAdjust="0"/>
  </p:normalViewPr>
  <p:slideViewPr>
    <p:cSldViewPr>
      <p:cViewPr>
        <p:scale>
          <a:sx n="70" d="100"/>
          <a:sy n="70" d="100"/>
        </p:scale>
        <p:origin x="-1290" y="-66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2880"/>
        <p:guide pos="575"/>
        <p:guide pos="5185"/>
        <p:guide pos="4284"/>
        <p:guide pos="5437"/>
        <p:guide pos="2772"/>
        <p:guide pos="32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1962" y="-108"/>
      </p:cViewPr>
      <p:guideLst>
        <p:guide orient="horz" pos="3109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latinLnBrk="0">
              <a:defRPr lang="zh-TW" sz="1300"/>
            </a:lvl1pPr>
          </a:lstStyle>
          <a:p>
            <a:fld id="{128FCA9C-FF92-4024-BDEC-A6D3B663DC09}" type="datetimeFigureOut">
              <a:rPr lang="en-US" altLang="zh-TW"/>
              <a:pPr/>
              <a:t>7/24/2014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latinLnBrk="0">
              <a:defRPr lang="zh-TW" sz="1300"/>
            </a:lvl1pPr>
          </a:lstStyle>
          <a:p>
            <a:fld id="{A446DCAE-1661-43FF-8A44-43DAFDC1FD90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latinLnBrk="0">
              <a:defRPr lang="zh-TW" sz="1300"/>
            </a:lvl1pPr>
          </a:lstStyle>
          <a:p>
            <a:fld id="{772AB877-E7B1-4681-847E-D0918612832B}" type="datetimeFigureOut">
              <a:rPr lang="zh-TW" altLang="en-US"/>
              <a:pPr/>
              <a:t>2014/7/24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41363"/>
            <a:ext cx="4935537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latinLnBrk="0">
              <a:defRPr lang="zh-TW" sz="1300"/>
            </a:lvl1pPr>
          </a:lstStyle>
          <a:p>
            <a:fld id="{69C971FF-EF28-4195-A575-329446EFAA55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259138" y="515938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>
              <a:latin typeface="Microsoft JhengHei" pitchFamily="34" charset="-120"/>
              <a:ea typeface="Microsoft JhengHei" pitchFamily="34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70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19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73955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739553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03119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03119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660277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66027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66027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5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7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8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3448" y="1828800"/>
            <a:ext cx="7317105" cy="3048001"/>
          </a:xfrm>
        </p:spPr>
        <p:txBody>
          <a:bodyPr>
            <a:normAutofit/>
          </a:bodyPr>
          <a:lstStyle>
            <a:lvl1pPr latinLnBrk="0">
              <a:defRPr lang="zh-TW" sz="4400"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3449" y="5029200"/>
            <a:ext cx="5887983" cy="1143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81FA-44B8-457E-967D-51929A66E705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1601153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3448" y="685800"/>
            <a:ext cx="5563552" cy="5486400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B631-AB21-4BB7-9FDD-04E76951C885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02920" indent="-457200">
              <a:defRPr/>
            </a:lvl1pPr>
            <a:lvl2pPr marL="834300" indent="-457200">
              <a:defRPr kumimoji="1" lang="zh-TW" altLang="en-US" sz="28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2pPr>
            <a:lvl4pPr>
              <a:defRPr kumimoji="1" lang="zh-TW" altLang="en-US" sz="24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4pPr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marL="274320" lvl="1" indent="-228600" algn="just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zh-TW" altLang="en-US" dirty="0" smtClean="0"/>
              <a:t>按一下以編輯母片文字樣式</a:t>
            </a:r>
            <a:endParaRPr lang="en-US" altLang="zh-TW" dirty="0" smtClean="0"/>
          </a:p>
          <a:p>
            <a:pPr marL="720000" lvl="1" indent="-342900" algn="just" defTabSz="914400" rtl="0" eaLnBrk="1" fontAlgn="base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第二層</a:t>
            </a:r>
          </a:p>
          <a:p>
            <a:pPr marL="1177200" lvl="3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Ø"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EAC3-97C7-4725-B3D3-3992AB7F8C57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449" y="3429001"/>
            <a:ext cx="7317105" cy="2362199"/>
          </a:xfrm>
        </p:spPr>
        <p:txBody>
          <a:bodyPr anchor="b">
            <a:normAutofit/>
          </a:bodyPr>
          <a:lstStyle>
            <a:lvl1pPr algn="l" latinLnBrk="0">
              <a:defRPr lang="zh-TW" sz="44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0100" y="685802"/>
            <a:ext cx="5891331" cy="1142999"/>
          </a:xfrm>
        </p:spPr>
        <p:txBody>
          <a:bodyPr anchor="t"/>
          <a:lstStyle>
            <a:lvl1pPr marL="0" indent="0" latinLnBrk="0">
              <a:spcBef>
                <a:spcPts val="0"/>
              </a:spcBef>
              <a:buNone/>
              <a:defRPr lang="zh-TW" sz="20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9793-4C84-42C6-B34F-CDE7C7D45B4E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25200" y="1828800"/>
            <a:ext cx="3532470" cy="4343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 baseline="0"/>
            </a:lvl7pPr>
            <a:lvl8pPr latinLnBrk="0">
              <a:defRPr lang="zh-TW" sz="1600" baseline="0"/>
            </a:lvl8pPr>
            <a:lvl9pPr latinLnBrk="0">
              <a:defRPr lang="zh-TW" sz="16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98083" y="1828800"/>
            <a:ext cx="3532470" cy="4343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B105-274F-4444-8BF2-55F8EE1680EE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449" y="274638"/>
            <a:ext cx="7317105" cy="1325562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3448" y="1828800"/>
            <a:ext cx="353279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3448" y="2743201"/>
            <a:ext cx="3532790" cy="3428999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/>
            </a:lvl8pPr>
            <a:lvl9pPr latinLnBrk="0">
              <a:defRPr lang="zh-TW"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97764" y="1828800"/>
            <a:ext cx="353279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97764" y="2743201"/>
            <a:ext cx="3532790" cy="3428999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400"/>
            </a:lvl6pPr>
            <a:lvl7pPr latinLnBrk="0">
              <a:defRPr lang="zh-TW" sz="1400"/>
            </a:lvl7pPr>
            <a:lvl8pPr latinLnBrk="0">
              <a:defRPr lang="zh-TW" sz="1400" baseline="0"/>
            </a:lvl8pPr>
            <a:lvl9pPr latinLnBrk="0">
              <a:defRPr lang="zh-TW" sz="14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75F8-F7A6-4217-8869-D1E064334B48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8AAC-9D35-46D9-88BA-98BBE42AC0AA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16B6E-209E-4E2B-88DC-0A9DFCC55EBF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294" y="685800"/>
            <a:ext cx="2915409" cy="4038600"/>
          </a:xfrm>
        </p:spPr>
        <p:txBody>
          <a:bodyPr anchor="b">
            <a:noAutofit/>
          </a:bodyPr>
          <a:lstStyle>
            <a:lvl1pPr algn="l" latinLnBrk="0">
              <a:defRPr lang="zh-TW"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00506" y="685800"/>
            <a:ext cx="4230202" cy="5486400"/>
          </a:xfrm>
        </p:spPr>
        <p:txBody>
          <a:bodyPr>
            <a:normAutofit/>
          </a:bodyPr>
          <a:lstStyle>
            <a:lvl1pPr latinLnBrk="0">
              <a:defRPr lang="zh-TW" sz="2400"/>
            </a:lvl1pPr>
            <a:lvl2pPr latinLnBrk="0">
              <a:defRPr lang="zh-TW" sz="2000"/>
            </a:lvl2pPr>
            <a:lvl3pPr latinLnBrk="0">
              <a:defRPr lang="zh-TW" sz="1800"/>
            </a:lvl3pPr>
            <a:lvl4pPr latinLnBrk="0">
              <a:defRPr lang="zh-TW" sz="1600"/>
            </a:lvl4pPr>
            <a:lvl5pPr latinLnBrk="0">
              <a:defRPr lang="zh-TW" sz="16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13294" y="4876800"/>
            <a:ext cx="2915409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7D735-55BD-43E5-BF0E-1C5810D82164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294" y="685800"/>
            <a:ext cx="2915409" cy="4038600"/>
          </a:xfrm>
        </p:spPr>
        <p:txBody>
          <a:bodyPr anchor="b">
            <a:noAutofit/>
          </a:bodyPr>
          <a:lstStyle>
            <a:lvl1pPr algn="l" latinLnBrk="0">
              <a:defRPr lang="zh-TW" sz="40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400506" y="685800"/>
            <a:ext cx="4230202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13294" y="4876800"/>
            <a:ext cx="2915409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8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198C-7912-41E4-92C4-0E9E79925ADC}" type="datetime1">
              <a:rPr lang="zh-TW" altLang="en-US" smtClean="0"/>
              <a:pPr/>
              <a:t>2014/7/24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1" y="356400"/>
            <a:ext cx="8219256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483200"/>
            <a:ext cx="8352927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</a:p>
          <a:p>
            <a:pPr marL="720000" lvl="1" indent="-342900" algn="just" defTabSz="914400" rtl="0" eaLnBrk="1" fontAlgn="base" latinLnBrk="0" hangingPunct="1">
              <a:lnSpc>
                <a:spcPct val="100000"/>
              </a:lnSpc>
              <a:spcBef>
                <a:spcPts val="768"/>
              </a:spcBef>
              <a:buClr>
                <a:schemeClr val="tx2"/>
              </a:buClr>
              <a:buSzPct val="80000"/>
              <a:buFont typeface="Times New Roman" panose="02020603050405020304" pitchFamily="18" charset="0"/>
              <a:buChar char="−"/>
            </a:pPr>
            <a:r>
              <a:rPr lang="zh-TW" dirty="0"/>
              <a:t>第二層</a:t>
            </a:r>
          </a:p>
          <a:p>
            <a:pPr marL="1177200" lvl="3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Ø"/>
            </a:pPr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115452" y="6448427"/>
            <a:ext cx="1047467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fld id="{A311AFD9-3919-4091-B3EC-D4B98923168B}" type="datetime1">
              <a:rPr lang="zh-TW" altLang="en-US" smtClean="0"/>
              <a:pPr/>
              <a:t>2014/7/24</a:t>
            </a:fld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906863" y="6448427"/>
            <a:ext cx="497992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000" cap="all" baseline="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373079" y="6448427"/>
            <a:ext cx="857474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00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fld id="{F36C87F6-986D-49E6-AF40-1B3A1EE8064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zh-TW" sz="4000" b="0" kern="1200" cap="all" baseline="0" dirty="0">
          <a:solidFill>
            <a:schemeClr val="tx1">
              <a:lumMod val="50000"/>
            </a:schemeClr>
          </a:solidFill>
          <a:latin typeface="Times New Roman" panose="02020603050405020304" pitchFamily="18" charset="0"/>
          <a:ea typeface="華康粗黑體" panose="020B0709000000000000" pitchFamily="49" charset="-120"/>
          <a:cs typeface="Times New Roman" panose="02020603050405020304" pitchFamily="18" charset="0"/>
        </a:defRPr>
      </a:lvl1pPr>
    </p:titleStyle>
    <p:bodyStyle>
      <a:lvl1pPr marL="342900" indent="-342900" algn="just" defTabSz="914400" rtl="0" eaLnBrk="0" fontAlgn="base" latinLnBrk="0" hangingPunct="0">
        <a:lnSpc>
          <a:spcPct val="100000"/>
        </a:lnSpc>
        <a:spcBef>
          <a:spcPts val="768"/>
        </a:spcBef>
        <a:spcAft>
          <a:spcPts val="0"/>
        </a:spcAft>
        <a:buClr>
          <a:schemeClr val="tx2"/>
        </a:buClr>
        <a:buSzPct val="80000"/>
        <a:buFont typeface="Arial" charset="0"/>
        <a:buChar char="•"/>
        <a:defRPr kumimoji="1" lang="zh-TW" sz="32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1pPr>
      <a:lvl2pPr marL="834300" indent="-457200" algn="l" defTabSz="914400" rtl="0" eaLnBrk="1" latinLnBrk="0" hangingPunct="1">
        <a:lnSpc>
          <a:spcPct val="100000"/>
        </a:lnSpc>
        <a:spcBef>
          <a:spcPts val="768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kumimoji="1" lang="zh-TW" sz="28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Arial" pitchFamily="34" charset="0"/>
        <a:buChar char="•"/>
        <a:defRPr lang="zh-TW" sz="2400" kern="120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3pPr>
      <a:lvl4pPr marL="960120" indent="-228600" algn="l" defTabSz="914400" rtl="0" eaLnBrk="1" latinLnBrk="0" hangingPunct="1">
        <a:lnSpc>
          <a:spcPct val="100000"/>
        </a:lnSpc>
        <a:spcBef>
          <a:spcPts val="768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kumimoji="1" lang="zh-TW" sz="24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4pPr>
      <a:lvl5pPr marL="1188720" indent="-228600" algn="l" defTabSz="914400" rtl="0" eaLnBrk="1" latinLnBrk="0" hangingPunct="1">
        <a:lnSpc>
          <a:spcPct val="100000"/>
        </a:lnSpc>
        <a:spcBef>
          <a:spcPts val="768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lang="zh-TW" sz="1800" kern="120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lang="zh-TW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4582133" y="2276872"/>
            <a:ext cx="4553897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sz="4400" b="1" kern="1200" cap="all" baseline="0">
                <a:solidFill>
                  <a:schemeClr val="tx1">
                    <a:lumMod val="50000"/>
                  </a:schemeClr>
                </a:solidFill>
                <a:latin typeface="Microsoft JhengHei" pitchFamily="34" charset="-120"/>
                <a:ea typeface="Microsoft JhengHei" pitchFamily="34" charset="-120"/>
                <a:cs typeface="+mj-cs"/>
              </a:defRPr>
            </a:lvl1pPr>
          </a:lstStyle>
          <a:p>
            <a:pPr algn="ctr"/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第</a:t>
            </a:r>
            <a:r>
              <a:rPr lang="en-US" altLang="zh-TW" b="0" dirty="0" smtClean="0">
                <a:latin typeface="Arial" panose="020B0604020202020204" pitchFamily="34" charset="0"/>
                <a:ea typeface="華康粗黑體" pitchFamily="49" charset="-120"/>
                <a:cs typeface="Arial" panose="020B0604020202020204" pitchFamily="34" charset="0"/>
              </a:rPr>
              <a:t>7</a:t>
            </a:r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章</a:t>
            </a:r>
            <a:b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</a:br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網路</a:t>
            </a:r>
            <a:r>
              <a:rPr lang="zh-TW" altLang="en-US" b="0" dirty="0">
                <a:latin typeface="華康粗黑體" pitchFamily="49" charset="-120"/>
                <a:ea typeface="華康粗黑體" pitchFamily="49" charset="-120"/>
                <a:cs typeface="Arial" charset="0"/>
              </a:rPr>
              <a:t>廣告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228109" y="5013176"/>
            <a:ext cx="283021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kern="0" dirty="0" smtClean="0">
                <a:solidFill>
                  <a:schemeClr val="tx2"/>
                </a:solidFill>
                <a:latin typeface="華康粗明體" panose="02020709000000000000" pitchFamily="49" charset="-120"/>
                <a:ea typeface="華康粗明體" panose="02020709000000000000" pitchFamily="49" charset="-120"/>
              </a:rPr>
              <a:t>授課教師：</a:t>
            </a:r>
            <a:endParaRPr lang="zh-TW" altLang="zh-TW" kern="0" dirty="0" smtClean="0">
              <a:solidFill>
                <a:schemeClr val="tx2"/>
              </a:solidFill>
              <a:latin typeface="華康粗明體" panose="02020709000000000000" pitchFamily="49" charset="-120"/>
              <a:ea typeface="華康粗明體" panose="02020709000000000000" pitchFamily="49" charset="-12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721723" y="5475140"/>
            <a:ext cx="2414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7744" y="6263977"/>
            <a:ext cx="435560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電子商務：數位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時代商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機</a:t>
            </a:r>
            <a:r>
              <a:rPr lang="en-US" altLang="zh-TW" sz="1200" dirty="0" smtClean="0">
                <a:solidFill>
                  <a:schemeClr val="bg1"/>
                </a:solidFill>
              </a:rPr>
              <a:t>‧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梁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定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澎總編輯</a:t>
            </a:r>
            <a:r>
              <a:rPr lang="en-US" altLang="zh-TW" sz="1200" dirty="0" smtClean="0">
                <a:solidFill>
                  <a:schemeClr val="bg1"/>
                </a:solidFill>
              </a:rPr>
              <a:t>‧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前程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文化 出版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8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網路廣告的目標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en-US" altLang="zh-TW" sz="3200" dirty="0" smtClean="0"/>
              <a:t>AIDA</a:t>
            </a:r>
            <a:r>
              <a:rPr lang="zh-TW" altLang="en-US" sz="3200" dirty="0"/>
              <a:t>模式</a:t>
            </a:r>
          </a:p>
          <a:p>
            <a:pPr marL="274320" lvl="1" indent="-228600" algn="just"/>
            <a:r>
              <a:rPr lang="zh-TW" altLang="en-US" sz="3200" dirty="0" smtClean="0"/>
              <a:t>全</a:t>
            </a:r>
            <a:r>
              <a:rPr lang="zh-TW" altLang="en-US" sz="3200" dirty="0"/>
              <a:t>觀效果模式</a:t>
            </a:r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050" name="Picture 2" descr="C:\Users\NO38\Desktop\書籍\IM111電子商務\低解析\圖07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62" y="2669164"/>
            <a:ext cx="6270676" cy="381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網路廣告的費用與效益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每千</a:t>
            </a:r>
            <a:r>
              <a:rPr lang="zh-TW" altLang="en-US" sz="3200" dirty="0"/>
              <a:t>次廣告曝光</a:t>
            </a:r>
            <a:r>
              <a:rPr lang="zh-TW" altLang="en-US" sz="3200" dirty="0" smtClean="0"/>
              <a:t>成本（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Million, </a:t>
            </a:r>
            <a:r>
              <a:rPr lang="en-US" altLang="zh-TW" sz="3200" dirty="0" smtClean="0"/>
              <a:t>CPM</a:t>
            </a:r>
            <a:r>
              <a:rPr lang="zh-TW" altLang="en-US" sz="3200" dirty="0" smtClean="0"/>
              <a:t>）</a:t>
            </a:r>
            <a:endParaRPr lang="en-US" altLang="zh-TW" sz="3200" dirty="0" smtClean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每次</a:t>
            </a:r>
            <a:r>
              <a:rPr lang="zh-TW" altLang="en-US" sz="3200" dirty="0"/>
              <a:t>點擊</a:t>
            </a:r>
            <a:r>
              <a:rPr lang="zh-TW" altLang="en-US" sz="3200" dirty="0" smtClean="0"/>
              <a:t>成本（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Click, </a:t>
            </a:r>
            <a:r>
              <a:rPr lang="en-US" altLang="zh-TW" sz="3200" dirty="0" smtClean="0"/>
              <a:t>CPC</a:t>
            </a:r>
            <a:r>
              <a:rPr lang="zh-TW" altLang="en-US" sz="3200" dirty="0" smtClean="0"/>
              <a:t>）</a:t>
            </a:r>
            <a:r>
              <a:rPr lang="en-US" altLang="zh-TW" sz="3200" dirty="0" smtClean="0"/>
              <a:t> </a:t>
            </a:r>
            <a:endParaRPr lang="en-US" altLang="zh-TW" sz="3200" dirty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每次</a:t>
            </a:r>
            <a:r>
              <a:rPr lang="zh-TW" altLang="en-US" sz="3200" dirty="0"/>
              <a:t>行動</a:t>
            </a:r>
            <a:r>
              <a:rPr lang="zh-TW" altLang="en-US" sz="3200" dirty="0" smtClean="0"/>
              <a:t>成本（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Action, </a:t>
            </a:r>
            <a:r>
              <a:rPr lang="en-US" altLang="zh-TW" sz="3200" dirty="0" smtClean="0"/>
              <a:t>CPA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引導</a:t>
            </a:r>
            <a:r>
              <a:rPr lang="zh-TW" altLang="en-US" sz="3200" dirty="0"/>
              <a:t>數</a:t>
            </a:r>
            <a:r>
              <a:rPr lang="zh-TW" altLang="en-US" sz="3200" dirty="0" smtClean="0"/>
              <a:t>計費（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Lead, </a:t>
            </a:r>
            <a:r>
              <a:rPr lang="en-US" altLang="zh-TW" sz="3200" dirty="0" smtClean="0"/>
              <a:t>CPL</a:t>
            </a:r>
            <a:r>
              <a:rPr lang="zh-TW" altLang="en-US" sz="3200" dirty="0" smtClean="0"/>
              <a:t>）</a:t>
            </a:r>
            <a:r>
              <a:rPr lang="en-US" altLang="zh-TW" sz="3200" dirty="0" smtClean="0"/>
              <a:t> </a:t>
            </a:r>
            <a:endParaRPr lang="en-US" altLang="zh-TW" sz="3200" dirty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每</a:t>
            </a:r>
            <a:r>
              <a:rPr lang="zh-TW" altLang="en-US" sz="3200" dirty="0"/>
              <a:t>購買</a:t>
            </a:r>
            <a:r>
              <a:rPr lang="zh-TW" altLang="en-US" sz="3200" dirty="0" smtClean="0"/>
              <a:t>成本（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Purchase, </a:t>
            </a:r>
            <a:r>
              <a:rPr lang="en-US" altLang="zh-TW" sz="3200" dirty="0" smtClean="0"/>
              <a:t>CPP</a:t>
            </a:r>
            <a:r>
              <a:rPr lang="zh-TW" altLang="en-US" sz="3200" dirty="0" smtClean="0"/>
              <a:t>）</a:t>
            </a:r>
            <a:r>
              <a:rPr lang="en-US" altLang="zh-TW" sz="3200" dirty="0" smtClean="0"/>
              <a:t> </a:t>
            </a:r>
            <a:endParaRPr lang="en-US" altLang="zh-TW" sz="3200" dirty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銷售</a:t>
            </a:r>
            <a:r>
              <a:rPr lang="zh-TW" altLang="en-US" sz="3200" dirty="0"/>
              <a:t>額付</a:t>
            </a:r>
            <a:r>
              <a:rPr lang="zh-TW" altLang="en-US" sz="3200" dirty="0" smtClean="0"/>
              <a:t>費（</a:t>
            </a:r>
            <a:r>
              <a:rPr lang="en-US" altLang="zh-TW" sz="3200" dirty="0" smtClean="0"/>
              <a:t>Cost </a:t>
            </a:r>
            <a:r>
              <a:rPr lang="en-US" altLang="zh-TW" sz="3200" dirty="0"/>
              <a:t>Per Sale, </a:t>
            </a:r>
            <a:r>
              <a:rPr lang="en-US" altLang="zh-TW" sz="3200" dirty="0" smtClean="0"/>
              <a:t>CPS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包</a:t>
            </a:r>
            <a:r>
              <a:rPr lang="zh-TW" altLang="en-US" sz="3200" dirty="0"/>
              <a:t>月方式</a:t>
            </a:r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互動</a:t>
            </a:r>
            <a:r>
              <a:rPr lang="zh-TW" altLang="en-US" sz="3200" dirty="0"/>
              <a:t>計費模式</a:t>
            </a:r>
          </a:p>
          <a:p>
            <a:pPr marL="274320" lvl="1" indent="-228600" algn="just">
              <a:lnSpc>
                <a:spcPct val="90000"/>
              </a:lnSpc>
              <a:spcBef>
                <a:spcPts val="600"/>
              </a:spcBef>
            </a:pPr>
            <a:r>
              <a:rPr lang="zh-TW" altLang="en-US" sz="3200" dirty="0" smtClean="0"/>
              <a:t>瀏覽</a:t>
            </a:r>
            <a:r>
              <a:rPr lang="zh-TW" altLang="en-US" sz="3200" dirty="0"/>
              <a:t>者人數</a:t>
            </a:r>
            <a:r>
              <a:rPr lang="zh-TW" altLang="en-US" sz="3200" dirty="0" smtClean="0"/>
              <a:t>計費</a:t>
            </a:r>
            <a:endParaRPr lang="zh-TW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87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電子郵件廣告（</a:t>
            </a:r>
            <a:r>
              <a:rPr lang="en-US" altLang="zh-TW" dirty="0" smtClean="0"/>
              <a:t>E-</a:t>
            </a:r>
            <a:r>
              <a:rPr lang="en-US" altLang="zh-TW" cap="none" dirty="0" smtClean="0"/>
              <a:t>Mail</a:t>
            </a:r>
            <a:r>
              <a:rPr lang="en-US" altLang="zh-TW" dirty="0" smtClean="0"/>
              <a:t> A</a:t>
            </a:r>
            <a:r>
              <a:rPr lang="en-US" altLang="zh-TW" cap="none" dirty="0" smtClean="0"/>
              <a:t>dvertisement</a:t>
            </a:r>
            <a:r>
              <a:rPr kumimoji="1" lang="zh-TW" altLang="en-US" dirty="0" smtClean="0">
                <a:solidFill>
                  <a:schemeClr val="tx2"/>
                </a:solidFill>
              </a:rPr>
              <a:t>）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贊助</a:t>
            </a:r>
            <a:r>
              <a:rPr lang="zh-TW" altLang="en-US" sz="3200" dirty="0"/>
              <a:t>討論區與電子新聞</a:t>
            </a:r>
            <a:r>
              <a:rPr lang="zh-TW" altLang="en-US" sz="3200" dirty="0" smtClean="0"/>
              <a:t>報（</a:t>
            </a:r>
            <a:r>
              <a:rPr lang="en-US" altLang="zh-TW" sz="3200" dirty="0" smtClean="0"/>
              <a:t>Sponsoring </a:t>
            </a:r>
            <a:r>
              <a:rPr lang="en-US" altLang="zh-TW" sz="3200" dirty="0"/>
              <a:t>Discussion List and </a:t>
            </a:r>
            <a:r>
              <a:rPr lang="en-US" altLang="zh-TW" sz="3200" dirty="0" smtClean="0"/>
              <a:t>E-Mail Newsletters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廣告</a:t>
            </a:r>
            <a:r>
              <a:rPr lang="zh-TW" altLang="en-US" sz="3200" dirty="0"/>
              <a:t>贊助式</a:t>
            </a:r>
            <a:r>
              <a:rPr lang="zh-TW" altLang="en-US" sz="3200" dirty="0" smtClean="0"/>
              <a:t>電子信箱（</a:t>
            </a:r>
            <a:r>
              <a:rPr lang="en-US" altLang="zh-TW" sz="3200" dirty="0" smtClean="0"/>
              <a:t>Ad-Supported E-Mail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電子郵件 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 電子傳單（</a:t>
            </a:r>
            <a:r>
              <a:rPr lang="en-US" altLang="zh-TW" sz="3200" dirty="0" smtClean="0"/>
              <a:t>Direct E-Mail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贊助</a:t>
            </a:r>
            <a:r>
              <a:rPr lang="zh-TW" altLang="en-US" sz="3200" dirty="0"/>
              <a:t>電子郵件</a:t>
            </a:r>
            <a:r>
              <a:rPr lang="zh-TW" altLang="en-US" sz="3200" dirty="0" smtClean="0"/>
              <a:t>遊戲（</a:t>
            </a:r>
            <a:r>
              <a:rPr lang="en-US" altLang="zh-TW" sz="3200" dirty="0" smtClean="0"/>
              <a:t>Sponsoring E-Mail Games</a:t>
            </a:r>
            <a:r>
              <a:rPr lang="zh-TW" altLang="en-US" sz="3200" dirty="0" smtClean="0"/>
              <a:t>）</a:t>
            </a:r>
            <a:endParaRPr lang="en-US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151884" y="-3135962"/>
            <a:ext cx="467999" cy="6757220"/>
            <a:chOff x="-37323" y="1183"/>
            <a:chExt cx="432002" cy="4189064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635921" y="1242246"/>
              <a:ext cx="162920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</a:t>
              </a:r>
              <a:r>
                <a:rPr lang="zh-TW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的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種類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30682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9451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58368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6146" name="Picture 2" descr="C:\Users\NO38\Desktop\書籍\IM111電子商務\IM111ppt\小圖\1930000134192113281484312525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7218" r="10887" b="11118"/>
          <a:stretch/>
        </p:blipFill>
        <p:spPr bwMode="auto">
          <a:xfrm>
            <a:off x="6750092" y="4335422"/>
            <a:ext cx="1788980" cy="208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網頁</a:t>
            </a:r>
            <a:r>
              <a:rPr lang="en-US" altLang="zh-TW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/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全球資訊網廣告（依形式分類）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橫幅廣告（</a:t>
            </a:r>
            <a:r>
              <a:rPr lang="en-US" altLang="zh-TW" sz="3200" dirty="0" smtClean="0"/>
              <a:t>Banner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摩天大樓</a:t>
            </a:r>
            <a:r>
              <a:rPr lang="zh-TW" altLang="en-US" sz="3200" dirty="0"/>
              <a:t>式廣告 </a:t>
            </a:r>
            <a:r>
              <a:rPr lang="zh-TW" altLang="en-US" sz="3200" dirty="0" smtClean="0"/>
              <a:t>（</a:t>
            </a:r>
            <a:r>
              <a:rPr lang="en-US" altLang="zh-TW" sz="3200" dirty="0" smtClean="0"/>
              <a:t>Skyscrapers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按鈕廣告（</a:t>
            </a:r>
            <a:r>
              <a:rPr lang="en-US" altLang="zh-TW" sz="3200" dirty="0" smtClean="0"/>
              <a:t>Button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豐富</a:t>
            </a:r>
            <a:r>
              <a:rPr lang="zh-TW" altLang="en-US" sz="3200" dirty="0"/>
              <a:t>媒體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Rich </a:t>
            </a:r>
            <a:r>
              <a:rPr lang="en-US" altLang="zh-TW" sz="3200" dirty="0"/>
              <a:t>Media </a:t>
            </a:r>
            <a:r>
              <a:rPr lang="en-US" altLang="zh-TW" sz="3200" dirty="0" smtClean="0"/>
              <a:t>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endParaRPr lang="en-US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151884" y="-3135962"/>
            <a:ext cx="467999" cy="6757220"/>
            <a:chOff x="-37323" y="1183"/>
            <a:chExt cx="432002" cy="4189064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635921" y="1242246"/>
              <a:ext cx="162920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</a:t>
              </a:r>
              <a:r>
                <a:rPr lang="zh-TW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的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種類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30682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9451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58368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圖片 11" descr="圖7-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494" y="4149080"/>
            <a:ext cx="3297938" cy="2047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圖片 18" descr="圖7-3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4689" y="4412557"/>
            <a:ext cx="4187324" cy="178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10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網頁</a:t>
            </a:r>
            <a:r>
              <a:rPr lang="en-US" altLang="zh-TW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/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全球資訊網廣告（依形式分類）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579298" cy="4970136"/>
          </a:xfrm>
        </p:spPr>
        <p:txBody>
          <a:bodyPr>
            <a:noAutofit/>
          </a:bodyPr>
          <a:lstStyle/>
          <a:p>
            <a:pPr marL="274320" lvl="1" indent="-228600"/>
            <a:r>
              <a:rPr lang="zh-TW" altLang="en-US" sz="3200" dirty="0" smtClean="0"/>
              <a:t>打擾</a:t>
            </a:r>
            <a:r>
              <a:rPr lang="zh-TW" altLang="en-US" sz="3200" dirty="0"/>
              <a:t>式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Interruption-Based Advertisement</a:t>
            </a:r>
            <a:r>
              <a:rPr lang="zh-TW" altLang="en-US" sz="3200" dirty="0" smtClean="0"/>
              <a:t>）</a:t>
            </a:r>
            <a:endParaRPr lang="en-US" altLang="zh-TW" sz="3200" dirty="0" smtClean="0"/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前</a:t>
            </a:r>
            <a:r>
              <a:rPr lang="zh-TW" altLang="en-US" dirty="0"/>
              <a:t>置插播</a:t>
            </a:r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同步</a:t>
            </a:r>
            <a:r>
              <a:rPr lang="zh-TW" altLang="en-US" dirty="0"/>
              <a:t>插播</a:t>
            </a:r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後置</a:t>
            </a:r>
            <a:r>
              <a:rPr lang="zh-TW" altLang="en-US" dirty="0"/>
              <a:t>插播</a:t>
            </a:r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151884" y="-3135962"/>
            <a:ext cx="467999" cy="6757220"/>
            <a:chOff x="-37323" y="1183"/>
            <a:chExt cx="432002" cy="4189064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635921" y="1242246"/>
              <a:ext cx="162920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</a:t>
              </a:r>
              <a:r>
                <a:rPr lang="zh-TW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的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種類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30682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9451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58368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圖片 19" descr="圖7-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4277" y="2132856"/>
            <a:ext cx="4136911" cy="15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圖片 20" descr="圖7-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845" y="3897052"/>
            <a:ext cx="4017179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圖片 22" descr="C:\Users\USER\Pictures\圖7-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39198" y="3883741"/>
            <a:ext cx="345059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283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網頁</a:t>
            </a:r>
            <a:r>
              <a:rPr lang="en-US" altLang="zh-TW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/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全球資訊網廣告（依形式分類）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7139138" cy="4970136"/>
          </a:xfrm>
        </p:spPr>
        <p:txBody>
          <a:bodyPr>
            <a:noAutofit/>
          </a:bodyPr>
          <a:lstStyle/>
          <a:p>
            <a:pPr marL="274320" lvl="1" indent="-228600"/>
            <a:r>
              <a:rPr lang="zh-TW" altLang="en-US" sz="3200" dirty="0" smtClean="0"/>
              <a:t>互動式廣告（</a:t>
            </a:r>
            <a:r>
              <a:rPr lang="en-US" altLang="zh-TW" sz="3200" dirty="0" smtClean="0"/>
              <a:t>Interactive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/>
            <a:r>
              <a:rPr lang="zh-TW" altLang="en-US" sz="3200" dirty="0" smtClean="0"/>
              <a:t>搜尋引擎廣告（</a:t>
            </a:r>
            <a:r>
              <a:rPr lang="en-US" altLang="zh-TW" sz="3200" dirty="0" smtClean="0"/>
              <a:t>Search </a:t>
            </a:r>
            <a:r>
              <a:rPr lang="en-US" altLang="zh-TW" sz="3200" dirty="0"/>
              <a:t>Engine </a:t>
            </a:r>
            <a:r>
              <a:rPr lang="en-US" altLang="zh-TW" sz="3200" dirty="0" smtClean="0"/>
              <a:t>Advertising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URL</a:t>
            </a:r>
            <a:r>
              <a:rPr lang="zh-TW" altLang="en-US" dirty="0" smtClean="0"/>
              <a:t>排序（</a:t>
            </a:r>
            <a:r>
              <a:rPr lang="en-US" altLang="zh-TW" dirty="0" smtClean="0"/>
              <a:t>URL Listing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關鍵字廣告（</a:t>
            </a:r>
            <a:r>
              <a:rPr lang="en-US" altLang="zh-TW" dirty="0" smtClean="0"/>
              <a:t>Keyword Advertisement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274320" lvl="1" indent="-228600"/>
            <a:r>
              <a:rPr lang="zh-TW" altLang="en-US" sz="3200" dirty="0" smtClean="0"/>
              <a:t>浮水</a:t>
            </a:r>
            <a:r>
              <a:rPr lang="zh-TW" altLang="en-US" sz="3200" dirty="0"/>
              <a:t>印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Watermark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/>
            <a:r>
              <a:rPr lang="zh-TW" altLang="en-US" sz="3200" dirty="0" smtClean="0"/>
              <a:t>社</a:t>
            </a:r>
            <a:r>
              <a:rPr lang="zh-TW" altLang="en-US" sz="3200" dirty="0"/>
              <a:t>群網路和網路影音廣告</a:t>
            </a:r>
          </a:p>
          <a:p>
            <a:pPr marL="274320" lvl="1" indent="-228600"/>
            <a:endParaRPr lang="zh-TW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151884" y="-3135962"/>
            <a:ext cx="467999" cy="6757220"/>
            <a:chOff x="-37323" y="1183"/>
            <a:chExt cx="432002" cy="4189064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635921" y="1242246"/>
              <a:ext cx="162920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</a:t>
              </a:r>
              <a:r>
                <a:rPr lang="zh-TW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的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種類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30682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9451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58368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圖片 18" descr="C:\Users\USER\Pictures\圖7-8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81910" y="2030267"/>
            <a:ext cx="2294546" cy="16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圖片 23" descr="C:\Users\USER\Pictures\圖7-9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679" y="4287348"/>
            <a:ext cx="3290785" cy="174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464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網頁</a:t>
            </a:r>
            <a:r>
              <a:rPr lang="en-US" altLang="zh-TW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/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全球資訊網廣告（依內容分類）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分類</a:t>
            </a:r>
            <a:r>
              <a:rPr lang="zh-TW" altLang="en-US" sz="3200" dirty="0"/>
              <a:t>式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Classified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社論</a:t>
            </a:r>
            <a:r>
              <a:rPr lang="zh-TW" altLang="en-US" sz="3200" dirty="0"/>
              <a:t>式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Advertorial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Advertisement 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贊助</a:t>
            </a:r>
            <a:r>
              <a:rPr lang="zh-TW" altLang="en-US" sz="3200" dirty="0"/>
              <a:t>式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Sponsorship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推薦</a:t>
            </a:r>
            <a:r>
              <a:rPr lang="zh-TW" altLang="en-US" sz="3200" dirty="0"/>
              <a:t>式</a:t>
            </a:r>
            <a:r>
              <a:rPr lang="zh-TW" altLang="en-US" sz="3200" dirty="0" smtClean="0"/>
              <a:t>廣告（</a:t>
            </a:r>
            <a:r>
              <a:rPr lang="en-US" altLang="zh-TW" sz="3200" dirty="0" smtClean="0"/>
              <a:t>Recommended Advertisement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聯播</a:t>
            </a:r>
            <a:r>
              <a:rPr lang="zh-TW" altLang="en-US" sz="3200" dirty="0"/>
              <a:t>網</a:t>
            </a:r>
            <a:r>
              <a:rPr lang="zh-TW" altLang="en-US" sz="3200" dirty="0" smtClean="0"/>
              <a:t>廣告</a:t>
            </a:r>
            <a:endParaRPr lang="zh-TW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151884" y="-3135962"/>
            <a:ext cx="467999" cy="6757220"/>
            <a:chOff x="-37323" y="1183"/>
            <a:chExt cx="432002" cy="4189064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635921" y="1242246"/>
              <a:ext cx="162920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</a:t>
              </a:r>
              <a:r>
                <a:rPr lang="zh-TW" altLang="en-US" dirty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的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種類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30682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9451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58368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7170" name="Picture 2" descr="C:\Users\NO38\Desktop\書籍\IM111電子商務\IM111ppt\小圖\efa653ce5bb47953631a986d51e0a63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17" y="4005064"/>
            <a:ext cx="3193831" cy="241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r>
              <a:rPr kumimoji="1" lang="zh-TW" altLang="en-US" dirty="0" smtClean="0">
                <a:solidFill>
                  <a:schemeClr val="tx2"/>
                </a:solidFill>
              </a:rPr>
              <a:t>百萬</a:t>
            </a:r>
            <a:r>
              <a:rPr kumimoji="1" lang="zh-TW" altLang="en-US" dirty="0">
                <a:solidFill>
                  <a:schemeClr val="tx2"/>
                </a:solidFill>
              </a:rPr>
              <a:t>美元</a:t>
            </a:r>
            <a:r>
              <a:rPr kumimoji="1" lang="zh-TW" altLang="en-US" dirty="0" smtClean="0">
                <a:solidFill>
                  <a:schemeClr val="tx2"/>
                </a:solidFill>
              </a:rPr>
              <a:t>首頁</a:t>
            </a:r>
            <a:r>
              <a:rPr kumimoji="1" lang="en-US" altLang="zh-TW" dirty="0" smtClean="0">
                <a:solidFill>
                  <a:schemeClr val="tx2"/>
                </a:solidFill>
              </a:rPr>
              <a:t/>
            </a:r>
            <a:br>
              <a:rPr kumimoji="1" lang="en-US" altLang="zh-TW" dirty="0" smtClean="0">
                <a:solidFill>
                  <a:schemeClr val="tx2"/>
                </a:solidFill>
              </a:rPr>
            </a:br>
            <a:r>
              <a:rPr kumimoji="1" lang="zh-TW" altLang="en-US" dirty="0" smtClean="0">
                <a:solidFill>
                  <a:schemeClr val="tx2"/>
                </a:solidFill>
              </a:rPr>
              <a:t>（</a:t>
            </a:r>
            <a:r>
              <a:rPr kumimoji="1" lang="en-US" altLang="zh-TW" dirty="0" smtClean="0">
                <a:solidFill>
                  <a:schemeClr val="tx2"/>
                </a:solidFill>
              </a:rPr>
              <a:t>T</a:t>
            </a:r>
            <a:r>
              <a:rPr kumimoji="1" lang="en-US" altLang="zh-TW" cap="none" dirty="0" smtClean="0">
                <a:solidFill>
                  <a:schemeClr val="tx2"/>
                </a:solidFill>
              </a:rPr>
              <a:t>he</a:t>
            </a:r>
            <a:r>
              <a:rPr kumimoji="1" lang="en-US" altLang="zh-TW" dirty="0" smtClean="0">
                <a:solidFill>
                  <a:schemeClr val="tx2"/>
                </a:solidFill>
              </a:rPr>
              <a:t> m</a:t>
            </a:r>
            <a:r>
              <a:rPr kumimoji="1" lang="en-US" altLang="zh-TW" cap="none" dirty="0" smtClean="0">
                <a:solidFill>
                  <a:schemeClr val="tx2"/>
                </a:solidFill>
              </a:rPr>
              <a:t>illion </a:t>
            </a:r>
            <a:r>
              <a:rPr kumimoji="1" lang="en-US" altLang="zh-TW" dirty="0" smtClean="0">
                <a:solidFill>
                  <a:schemeClr val="tx2"/>
                </a:solidFill>
              </a:rPr>
              <a:t>d</a:t>
            </a:r>
            <a:r>
              <a:rPr kumimoji="1" lang="en-US" altLang="zh-TW" cap="none" dirty="0" smtClean="0">
                <a:solidFill>
                  <a:schemeClr val="tx2"/>
                </a:solidFill>
              </a:rPr>
              <a:t>ollar</a:t>
            </a:r>
            <a:r>
              <a:rPr kumimoji="1" lang="en-US" altLang="zh-TW" dirty="0" smtClean="0">
                <a:solidFill>
                  <a:schemeClr val="tx2"/>
                </a:solidFill>
              </a:rPr>
              <a:t> h</a:t>
            </a:r>
            <a:r>
              <a:rPr kumimoji="1" lang="en-US" altLang="zh-TW" cap="none" dirty="0" smtClean="0">
                <a:solidFill>
                  <a:schemeClr val="tx2"/>
                </a:solidFill>
              </a:rPr>
              <a:t>omepage</a:t>
            </a:r>
            <a:r>
              <a:rPr kumimoji="1" lang="zh-TW" altLang="en-US" cap="none" dirty="0" smtClean="0">
                <a:solidFill>
                  <a:schemeClr val="tx2"/>
                </a:solidFill>
              </a:rPr>
              <a:t>）</a:t>
            </a:r>
            <a:endParaRPr kumimoji="1" lang="en-US" altLang="zh-TW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一個</a:t>
            </a:r>
            <a:r>
              <a:rPr lang="zh-TW" altLang="en-US" sz="3200" dirty="0"/>
              <a:t>簡單的創意，不需要大筆資金或高超技術，讓</a:t>
            </a:r>
            <a:r>
              <a:rPr lang="en-US" altLang="zh-TW" sz="3200" dirty="0"/>
              <a:t>21</a:t>
            </a:r>
            <a:r>
              <a:rPr lang="zh-TW" altLang="en-US" sz="3200" dirty="0"/>
              <a:t>歲的大學生五個月內輕易賺進百萬美元，並成為網路行銷的經典</a:t>
            </a:r>
            <a:r>
              <a:rPr lang="zh-TW" altLang="en-US" sz="3200" dirty="0" smtClean="0"/>
              <a:t>案例</a:t>
            </a:r>
            <a:r>
              <a:rPr lang="en-US" altLang="zh-TW" sz="3200" dirty="0" smtClean="0">
                <a:latin typeface="華康中明體" panose="02020509000000000000" pitchFamily="49" charset="-120"/>
              </a:rPr>
              <a:t>…</a:t>
            </a:r>
            <a:endParaRPr lang="zh-TW" altLang="en-US" sz="3200" dirty="0">
              <a:latin typeface="華康中明體" panose="02020509000000000000" pitchFamily="49" charset="-120"/>
            </a:endParaRPr>
          </a:p>
        </p:txBody>
      </p:sp>
      <p:pic>
        <p:nvPicPr>
          <p:cNvPr id="6" name="圖片 5" descr="C:\Users\USER\Pictures\百萬美元首頁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3668" y="3116323"/>
            <a:ext cx="5976664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82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網路廣告效果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367395" y="-3351477"/>
            <a:ext cx="468001" cy="7188242"/>
            <a:chOff x="-37324" y="1183"/>
            <a:chExt cx="432004" cy="4456271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769831" y="2015402"/>
              <a:ext cx="1897013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網路廣告的效果衡量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321236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85089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Picture 2" descr="C:\Users\NO38\Desktop\書籍\IM111電子商務\低解析\表07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30" y="2428392"/>
            <a:ext cx="839204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3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網路廣告效果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效果衡量的六個</a:t>
            </a:r>
            <a:r>
              <a:rPr lang="zh-TW" altLang="en-US" sz="3200" dirty="0" smtClean="0"/>
              <a:t>層次：</a:t>
            </a:r>
            <a:endParaRPr lang="zh-TW" altLang="en-US" sz="3200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知曉效果（</a:t>
            </a:r>
            <a:r>
              <a:rPr lang="en-US" altLang="zh-TW" dirty="0" smtClean="0"/>
              <a:t>Awareness 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定位 </a:t>
            </a:r>
            <a:r>
              <a:rPr lang="en-US" altLang="zh-TW" dirty="0" smtClean="0"/>
              <a:t>/ </a:t>
            </a:r>
            <a:r>
              <a:rPr lang="zh-TW" altLang="en-US" dirty="0" smtClean="0"/>
              <a:t>吸引效果（</a:t>
            </a:r>
            <a:r>
              <a:rPr lang="en-US" altLang="zh-TW" dirty="0" err="1" smtClean="0"/>
              <a:t>Locatability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Attractability</a:t>
            </a:r>
            <a:r>
              <a:rPr lang="en-US" altLang="zh-TW" dirty="0" smtClean="0"/>
              <a:t> 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接觸效果（</a:t>
            </a:r>
            <a:r>
              <a:rPr lang="en-US" altLang="zh-TW" dirty="0" smtClean="0"/>
              <a:t>Contact 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轉換效果（</a:t>
            </a:r>
            <a:r>
              <a:rPr lang="en-US" altLang="zh-TW" dirty="0" smtClean="0"/>
              <a:t>Conversion 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保留效果（</a:t>
            </a:r>
            <a:r>
              <a:rPr lang="en-US" altLang="zh-TW" dirty="0" smtClean="0"/>
              <a:t>Retention 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60000" fontAlgn="base">
              <a:buFont typeface="+mj-lt"/>
              <a:buAutoNum type="arabicPeriod"/>
            </a:pPr>
            <a:r>
              <a:rPr lang="zh-TW" altLang="en-US" dirty="0" smtClean="0"/>
              <a:t>網站</a:t>
            </a:r>
            <a:r>
              <a:rPr lang="zh-TW" altLang="en-US" dirty="0"/>
              <a:t>整體</a:t>
            </a:r>
            <a:r>
              <a:rPr lang="zh-TW" altLang="en-US" dirty="0" smtClean="0"/>
              <a:t>效果（</a:t>
            </a:r>
            <a:r>
              <a:rPr lang="en-US" altLang="zh-TW" dirty="0" smtClean="0"/>
              <a:t>Web </a:t>
            </a:r>
            <a:r>
              <a:rPr lang="en-US" altLang="zh-TW" dirty="0"/>
              <a:t>Site </a:t>
            </a:r>
            <a:r>
              <a:rPr lang="en-US" altLang="zh-TW" dirty="0" smtClean="0"/>
              <a:t>Efficiency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fontAlgn="base">
              <a:buFont typeface="Times New Roman" panose="02020603050405020304" pitchFamily="18" charset="0"/>
              <a:buChar char="−"/>
            </a:pPr>
            <a:endParaRPr lang="en-US" altLang="en-US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367395" y="-3351477"/>
            <a:ext cx="468001" cy="7188242"/>
            <a:chOff x="-37324" y="1183"/>
            <a:chExt cx="432004" cy="4456271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769831" y="2015402"/>
              <a:ext cx="1897013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網路廣告的效果衡量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321236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85089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5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 anchorCtr="0"/>
          <a:lstStyle/>
          <a:p>
            <a:pPr algn="ctr"/>
            <a:r>
              <a:rPr lang="zh-TW" altLang="en-US" sz="4000" b="0" dirty="0" smtClean="0"/>
              <a:t>摘要</a:t>
            </a:r>
            <a:endParaRPr lang="zh-TW" altLang="en-US" sz="4000" b="0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Autofit/>
          </a:bodyPr>
          <a:lstStyle/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TW" dirty="0"/>
              <a:t>7</a:t>
            </a:r>
            <a:r>
              <a:rPr kumimoji="1" lang="en-US" altLang="zh-TW" dirty="0" smtClean="0"/>
              <a:t>.</a:t>
            </a:r>
            <a:r>
              <a:rPr kumimoji="1" lang="en-US" altLang="zh-TW" sz="3200" dirty="0" smtClean="0">
                <a:solidFill>
                  <a:schemeClr val="tx2"/>
                </a:solidFill>
              </a:rPr>
              <a:t>1</a:t>
            </a:r>
            <a:r>
              <a:rPr kumimoji="1" lang="zh-TW" altLang="en-US" sz="3200" dirty="0" smtClean="0">
                <a:solidFill>
                  <a:schemeClr val="tx2"/>
                </a:solidFill>
              </a:rPr>
              <a:t> 網路廣告的簡介</a:t>
            </a:r>
            <a:endParaRPr kumimoji="1" lang="en-US" altLang="zh-TW" sz="3200" dirty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  <a:spcAft>
                <a:spcPct val="0"/>
              </a:spcAft>
            </a:pPr>
            <a:r>
              <a:rPr lang="en-US" altLang="zh-TW" dirty="0"/>
              <a:t>7.2</a:t>
            </a:r>
            <a:r>
              <a:rPr lang="zh-TW" altLang="en-US" dirty="0"/>
              <a:t> 網路廣告的種類</a:t>
            </a:r>
            <a:endParaRPr lang="en-US" altLang="zh-TW" dirty="0"/>
          </a:p>
          <a:p>
            <a:pPr marL="342900" indent="-342900">
              <a:spcBef>
                <a:spcPct val="20000"/>
              </a:spcBef>
              <a:spcAft>
                <a:spcPct val="0"/>
              </a:spcAft>
            </a:pPr>
            <a:r>
              <a:rPr lang="en-US" altLang="zh-TW" dirty="0"/>
              <a:t>7.3</a:t>
            </a:r>
            <a:r>
              <a:rPr lang="zh-TW" altLang="en-US" dirty="0"/>
              <a:t> </a:t>
            </a:r>
            <a:r>
              <a:rPr lang="zh-TW" altLang="en-US" dirty="0" smtClean="0"/>
              <a:t>網路廣告</a:t>
            </a:r>
            <a:r>
              <a:rPr lang="zh-TW" altLang="en-US" dirty="0"/>
              <a:t>的效果衡量</a:t>
            </a:r>
            <a:endParaRPr lang="en-US" altLang="zh-TW" dirty="0"/>
          </a:p>
          <a:p>
            <a:pPr marL="342900" indent="-342900">
              <a:spcBef>
                <a:spcPct val="20000"/>
              </a:spcBef>
              <a:spcAft>
                <a:spcPct val="0"/>
              </a:spcAft>
            </a:pPr>
            <a:r>
              <a:rPr lang="en-US" altLang="zh-TW" dirty="0"/>
              <a:t>7.4</a:t>
            </a:r>
            <a:r>
              <a:rPr lang="zh-TW" altLang="en-US" dirty="0"/>
              <a:t> 網路廣告相關議題</a:t>
            </a:r>
            <a:endParaRPr lang="en-US" altLang="zh-TW" dirty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altLang="zh-TW" dirty="0"/>
              <a:t>7</a:t>
            </a:r>
            <a:r>
              <a:rPr kumimoji="1" lang="en-US" altLang="zh-TW" sz="3200" dirty="0" smtClean="0">
                <a:solidFill>
                  <a:schemeClr val="tx2"/>
                </a:solidFill>
              </a:rPr>
              <a:t>.5</a:t>
            </a:r>
            <a:r>
              <a:rPr kumimoji="1" lang="zh-TW" altLang="en-US" sz="3200" dirty="0" smtClean="0">
                <a:solidFill>
                  <a:schemeClr val="tx2"/>
                </a:solidFill>
              </a:rPr>
              <a:t> 摘要</a:t>
            </a:r>
            <a:r>
              <a:rPr kumimoji="1" lang="zh-TW" altLang="en-US" sz="3200" dirty="0">
                <a:solidFill>
                  <a:schemeClr val="tx2"/>
                </a:solidFill>
              </a:rPr>
              <a:t>與</a:t>
            </a:r>
            <a:r>
              <a:rPr kumimoji="1" lang="zh-TW" altLang="en-US" sz="3200" dirty="0" smtClean="0">
                <a:solidFill>
                  <a:schemeClr val="tx2"/>
                </a:solidFill>
              </a:rPr>
              <a:t>結論</a:t>
            </a:r>
            <a:endParaRPr kumimoji="1" lang="en-US" altLang="zh-TW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92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效果衡量指標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次數</a:t>
            </a:r>
            <a:r>
              <a:rPr lang="zh-TW" altLang="en-US" sz="3200" dirty="0"/>
              <a:t>類指標</a:t>
            </a:r>
          </a:p>
          <a:p>
            <a:pPr marL="274320" lvl="1" indent="-228600" algn="just"/>
            <a:r>
              <a:rPr lang="zh-TW" altLang="en-US" sz="3200" dirty="0" smtClean="0"/>
              <a:t>時間</a:t>
            </a:r>
            <a:r>
              <a:rPr lang="zh-TW" altLang="en-US" sz="3200" dirty="0"/>
              <a:t>類指標</a:t>
            </a:r>
          </a:p>
          <a:p>
            <a:pPr marL="274320" lvl="1" indent="-228600" algn="just"/>
            <a:r>
              <a:rPr lang="zh-TW" altLang="en-US" sz="3200" dirty="0" smtClean="0"/>
              <a:t>涵蓋</a:t>
            </a:r>
            <a:r>
              <a:rPr lang="zh-TW" altLang="en-US" sz="3200" dirty="0"/>
              <a:t>面類指標</a:t>
            </a:r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367395" y="-3351477"/>
            <a:ext cx="468001" cy="7188242"/>
            <a:chOff x="-37324" y="1183"/>
            <a:chExt cx="432004" cy="4456271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769831" y="2015402"/>
              <a:ext cx="1897013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網路廣告的效果衡量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321236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85089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9218" name="Picture 2" descr="C:\Users\NO38\Desktop\書籍\IM111電子商務\IM111ppt\小圖\Goal_2292089_x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394" y="3423252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</a:t>
            </a:r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效果衡量指標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367395" y="-3351477"/>
            <a:ext cx="468001" cy="7188242"/>
            <a:chOff x="-37324" y="1183"/>
            <a:chExt cx="432004" cy="4456271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769831" y="2015402"/>
              <a:ext cx="1897013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網路廣告的效果衡量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321236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850892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9" name="Picture 2" descr="C:\Users\NO38\Desktop\書籍\IM111電子商務\低解析\表07-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92288"/>
            <a:ext cx="8496944" cy="481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5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網路廣告設計策略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善</a:t>
            </a:r>
            <a:r>
              <a:rPr lang="zh-TW" altLang="en-US" sz="3200" dirty="0"/>
              <a:t>用網路廣告的互動性特質</a:t>
            </a:r>
          </a:p>
          <a:p>
            <a:pPr marL="274320" lvl="1" indent="-228600" algn="just"/>
            <a:r>
              <a:rPr lang="zh-TW" altLang="en-US" sz="3200" dirty="0" smtClean="0"/>
              <a:t>鎖定</a:t>
            </a:r>
            <a:r>
              <a:rPr lang="zh-TW" altLang="en-US" sz="3200" dirty="0"/>
              <a:t>個別消費者，且符合消費者需求</a:t>
            </a:r>
          </a:p>
          <a:p>
            <a:pPr marL="274320" lvl="1" indent="-228600" algn="just"/>
            <a:r>
              <a:rPr lang="zh-TW" altLang="en-US" sz="3200" dirty="0" smtClean="0"/>
              <a:t>搜尋引擎</a:t>
            </a:r>
            <a:r>
              <a:rPr lang="zh-TW" altLang="en-US" sz="3200" dirty="0"/>
              <a:t>優化及付費置入並重</a:t>
            </a:r>
          </a:p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是整合行銷傳播的一部分</a:t>
            </a:r>
          </a:p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需與訂購系統密切結合</a:t>
            </a:r>
          </a:p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形式、尺寸、位置、動化因子的</a:t>
            </a:r>
            <a:r>
              <a:rPr lang="zh-TW" altLang="en-US" sz="3200" dirty="0" smtClean="0"/>
              <a:t>考量</a:t>
            </a:r>
            <a:endParaRPr lang="zh-TW" altLang="en-US" sz="3200" dirty="0"/>
          </a:p>
        </p:txBody>
      </p:sp>
      <p:pic>
        <p:nvPicPr>
          <p:cNvPr id="11266" name="Picture 2" descr="C:\Users\NO38\Desktop\書籍\IM111電子商務\IM111ppt\小圖\下載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779">
            <a:off x="7135350" y="2728731"/>
            <a:ext cx="1465957" cy="146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20" name="五邊形 19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＞形箭號 20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＞形箭號 22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＞形箭號 23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5" name="＞形箭號 24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54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網路廣告的價值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資訊性（</a:t>
            </a:r>
            <a:r>
              <a:rPr lang="en-US" altLang="zh-TW" sz="3200" dirty="0" err="1" smtClean="0"/>
              <a:t>Informativeness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娛樂性（</a:t>
            </a:r>
            <a:r>
              <a:rPr lang="en-US" altLang="zh-TW" sz="3200" dirty="0" smtClean="0"/>
              <a:t>Entertainment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反感性（</a:t>
            </a:r>
            <a:r>
              <a:rPr lang="en-US" altLang="zh-TW" sz="3200" dirty="0" smtClean="0"/>
              <a:t>Irritation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信賴性（</a:t>
            </a:r>
            <a:r>
              <a:rPr lang="en-US" altLang="zh-TW" sz="3200" dirty="0" smtClean="0"/>
              <a:t>Credibility</a:t>
            </a:r>
            <a:r>
              <a:rPr lang="zh-TW" altLang="en-US" sz="3200" dirty="0" smtClean="0"/>
              <a:t>）</a:t>
            </a:r>
            <a:endParaRPr lang="en-US" altLang="zh-TW" sz="3200" dirty="0"/>
          </a:p>
        </p:txBody>
      </p:sp>
      <p:grpSp>
        <p:nvGrpSpPr>
          <p:cNvPr id="12" name="群組 11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19" name="五邊形 18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＞形箭號 20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3" name="＞形箭號 22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＞形箭號 23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03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網路鎖定和隱私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1" y="1483200"/>
            <a:ext cx="8219255" cy="4970136"/>
          </a:xfrm>
        </p:spPr>
        <p:txBody>
          <a:bodyPr>
            <a:normAutofit fontScale="25000" lnSpcReduction="20000"/>
          </a:bodyPr>
          <a:lstStyle/>
          <a:p>
            <a:pPr marL="274320" lvl="1" indent="-228600" algn="just">
              <a:lnSpc>
                <a:spcPct val="120000"/>
              </a:lnSpc>
            </a:pPr>
            <a:r>
              <a:rPr lang="zh-TW" altLang="en-US" sz="12800" dirty="0"/>
              <a:t>網路廣告的個人化被視為是成功的關鍵之一，但也卻涉及網路鎖定和隱私的相關議題，造成隱私保護與服務便利性的對峙。例如：任和在</a:t>
            </a:r>
            <a:r>
              <a:rPr lang="zh-TW" altLang="en-US" sz="12800" dirty="0" smtClean="0"/>
              <a:t>亞馬遜（</a:t>
            </a:r>
            <a:r>
              <a:rPr lang="en-US" altLang="zh-TW" sz="12800" dirty="0" smtClean="0"/>
              <a:t>Amazon.com</a:t>
            </a:r>
            <a:r>
              <a:rPr lang="zh-TW" altLang="en-US" sz="12800" dirty="0" smtClean="0"/>
              <a:t>）的</a:t>
            </a:r>
            <a:r>
              <a:rPr lang="zh-TW" altLang="en-US" sz="12800" dirty="0"/>
              <a:t>訂購，都會被記錄下來並建立個人的興趣檔案，當使用者日後再連結至該網站時，便可能收到有關的新產品通知，換言之，網路企業也可能會收集消費者行為的相關資料，以更加精準的使用廣告訊息鎖定，並設計個人化的推廣策略</a:t>
            </a:r>
            <a:r>
              <a:rPr lang="zh-TW" altLang="en-US" sz="12800" dirty="0" smtClean="0"/>
              <a:t>。</a:t>
            </a:r>
            <a:endParaRPr lang="zh-TW" altLang="en-US" sz="12800" dirty="0"/>
          </a:p>
        </p:txBody>
      </p:sp>
    </p:spTree>
    <p:extLst>
      <p:ext uri="{BB962C8B-B14F-4D97-AF65-F5344CB8AC3E}">
        <p14:creationId xmlns:p14="http://schemas.microsoft.com/office/powerpoint/2010/main" val="53346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網路鎖定和隱私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1" y="1483200"/>
            <a:ext cx="8291264" cy="4970136"/>
          </a:xfrm>
        </p:spPr>
        <p:txBody>
          <a:bodyPr>
            <a:normAutofit fontScale="25000" lnSpcReduction="20000"/>
          </a:bodyPr>
          <a:lstStyle/>
          <a:p>
            <a:pPr marL="274320" lvl="1" indent="-228600" algn="just">
              <a:lnSpc>
                <a:spcPct val="112000"/>
              </a:lnSpc>
              <a:spcBef>
                <a:spcPts val="700"/>
              </a:spcBef>
            </a:pPr>
            <a:r>
              <a:rPr lang="zh-TW" altLang="en-US" sz="12800" dirty="0" smtClean="0"/>
              <a:t>淺</a:t>
            </a:r>
            <a:r>
              <a:rPr lang="zh-TW" altLang="en-US" sz="12800" dirty="0"/>
              <a:t>在的追蹤</a:t>
            </a:r>
            <a:r>
              <a:rPr lang="zh-TW" altLang="en-US" sz="12800" dirty="0" smtClean="0"/>
              <a:t>機制：例如</a:t>
            </a:r>
            <a:r>
              <a:rPr lang="en-US" altLang="zh-TW" sz="12800" dirty="0"/>
              <a:t>Cookies</a:t>
            </a:r>
            <a:r>
              <a:rPr lang="zh-TW" altLang="en-US" sz="12800" dirty="0"/>
              <a:t>是某些網站為了辨別瀏覽者身份而儲存在用戶端上的小型文字檔案，可以用來追蹤用戶在網路上的使用歷程，並向其擁有者回報個別瀏覽者曾造訪哪些網站，建立線上個人檔案。</a:t>
            </a:r>
            <a:r>
              <a:rPr lang="en-US" altLang="zh-TW" sz="12800" dirty="0"/>
              <a:t>Cookies</a:t>
            </a:r>
            <a:r>
              <a:rPr lang="zh-TW" altLang="en-US" sz="12800" dirty="0"/>
              <a:t>讓公司可以儲存使用者的一些註冊資訊省去日後重複輸入的時間，但亦有人批評這是一種隱私的侵犯。根據華爾街日報調查顯示，包括</a:t>
            </a:r>
            <a:r>
              <a:rPr lang="en-US" altLang="zh-TW" sz="12800" dirty="0"/>
              <a:t>CNN</a:t>
            </a:r>
            <a:r>
              <a:rPr lang="zh-TW" altLang="en-US" sz="12800" dirty="0"/>
              <a:t>、</a:t>
            </a:r>
            <a:r>
              <a:rPr lang="en-US" altLang="zh-TW" sz="12800" dirty="0"/>
              <a:t>Yahoo!</a:t>
            </a:r>
            <a:r>
              <a:rPr lang="zh-TW" altLang="en-US" sz="12800" dirty="0"/>
              <a:t>、</a:t>
            </a:r>
            <a:r>
              <a:rPr lang="en-US" altLang="zh-TW" sz="12800" dirty="0"/>
              <a:t>MSN</a:t>
            </a:r>
            <a:r>
              <a:rPr lang="zh-TW" altLang="en-US" sz="12800" dirty="0"/>
              <a:t>等</a:t>
            </a:r>
            <a:r>
              <a:rPr lang="en-US" altLang="zh-TW" sz="12800" dirty="0"/>
              <a:t>50</a:t>
            </a:r>
            <a:r>
              <a:rPr lang="zh-TW" altLang="en-US" sz="12800" dirty="0"/>
              <a:t>大網站，平均安裝</a:t>
            </a:r>
            <a:r>
              <a:rPr lang="en-US" altLang="zh-TW" sz="12800" dirty="0"/>
              <a:t>64</a:t>
            </a:r>
            <a:r>
              <a:rPr lang="zh-TW" altLang="en-US" sz="12800" dirty="0"/>
              <a:t>個</a:t>
            </a:r>
            <a:r>
              <a:rPr lang="en-US" altLang="zh-TW" sz="12800" dirty="0"/>
              <a:t>Cookies</a:t>
            </a:r>
            <a:r>
              <a:rPr lang="zh-TW" altLang="en-US" sz="12800" dirty="0"/>
              <a:t>於瀏覽者的電腦，以追蹤截取用戶的網路點擊行為</a:t>
            </a:r>
            <a:r>
              <a:rPr lang="zh-TW" altLang="en-US" sz="12800" dirty="0" smtClean="0"/>
              <a:t>。</a:t>
            </a:r>
            <a:endParaRPr lang="en-US" altLang="zh-TW" sz="12800" dirty="0"/>
          </a:p>
        </p:txBody>
      </p:sp>
    </p:spTree>
    <p:extLst>
      <p:ext uri="{BB962C8B-B14F-4D97-AF65-F5344CB8AC3E}">
        <p14:creationId xmlns:p14="http://schemas.microsoft.com/office/powerpoint/2010/main" val="409110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網路鎖定和隱私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1"/>
          <p:cNvSpPr txBox="1">
            <a:spLocks/>
          </p:cNvSpPr>
          <p:nvPr/>
        </p:nvSpPr>
        <p:spPr>
          <a:xfrm>
            <a:off x="457200" y="1483200"/>
            <a:ext cx="8309605" cy="4970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02920" indent="-457200" algn="just" defTabSz="914400" rtl="0" eaLnBrk="0" fontAlgn="base" latinLnBrk="0" hangingPunct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charset="0"/>
              <a:buChar char="•"/>
              <a:defRPr kumimoji="1" lang="zh-TW" sz="32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1pPr>
            <a:lvl2pPr marL="8343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kumimoji="1" lang="zh-TW" altLang="en-US" sz="28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  <a:defRPr lang="zh-TW" sz="24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kumimoji="1" lang="zh-TW" altLang="en-US" sz="24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lang="zh-TW" sz="18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28600" algn="just"/>
            <a:r>
              <a:rPr lang="en-US" altLang="zh-TW" sz="3200" dirty="0"/>
              <a:t>Google</a:t>
            </a:r>
            <a:r>
              <a:rPr lang="zh-TW" altLang="en-US" sz="3200" dirty="0"/>
              <a:t>於</a:t>
            </a:r>
            <a:r>
              <a:rPr lang="en-US" altLang="zh-TW" sz="3200" dirty="0"/>
              <a:t>2012</a:t>
            </a:r>
            <a:r>
              <a:rPr lang="zh-TW" altLang="en-US" sz="3200" dirty="0"/>
              <a:t>年被控違反</a:t>
            </a:r>
            <a:r>
              <a:rPr lang="zh-TW" altLang="en-US" sz="3200" dirty="0" smtClean="0"/>
              <a:t>蘋果（</a:t>
            </a:r>
            <a:r>
              <a:rPr lang="en-US" altLang="zh-TW" sz="3200" dirty="0" smtClean="0"/>
              <a:t>Apple</a:t>
            </a:r>
            <a:r>
              <a:rPr lang="zh-TW" altLang="en-US" sz="3200" dirty="0" smtClean="0"/>
              <a:t>）</a:t>
            </a:r>
            <a:r>
              <a:rPr lang="en-US" altLang="zh-TW" sz="3200" dirty="0" smtClean="0"/>
              <a:t> </a:t>
            </a:r>
            <a:r>
              <a:rPr lang="en-US" altLang="zh-TW" sz="3200" dirty="0"/>
              <a:t>Safari</a:t>
            </a:r>
            <a:r>
              <a:rPr lang="zh-TW" altLang="en-US" sz="3200" dirty="0"/>
              <a:t>使用者的隱私設定規則，其原本向</a:t>
            </a:r>
            <a:r>
              <a:rPr lang="en-US" altLang="zh-TW" sz="3200" dirty="0"/>
              <a:t>Safari</a:t>
            </a:r>
            <a:r>
              <a:rPr lang="zh-TW" altLang="en-US" sz="3200" dirty="0"/>
              <a:t>用戶保證不會追蹤其上網路徑，但實際上只要</a:t>
            </a:r>
            <a:r>
              <a:rPr lang="en-US" altLang="zh-TW" sz="3200" dirty="0"/>
              <a:t>Safari</a:t>
            </a:r>
            <a:r>
              <a:rPr lang="zh-TW" altLang="en-US" sz="3200" dirty="0"/>
              <a:t>用戶造訪了</a:t>
            </a:r>
            <a:r>
              <a:rPr lang="en-US" altLang="zh-TW" sz="3200" dirty="0"/>
              <a:t>Google DoubleClick</a:t>
            </a:r>
            <a:r>
              <a:rPr lang="zh-TW" altLang="en-US" sz="3200" dirty="0"/>
              <a:t>廣告網絡的旗下網站，</a:t>
            </a:r>
            <a:r>
              <a:rPr lang="en-US" altLang="zh-TW" sz="3200" dirty="0"/>
              <a:t>Google</a:t>
            </a:r>
            <a:r>
              <a:rPr lang="zh-TW" altLang="en-US" sz="3200" dirty="0"/>
              <a:t>便會在該用戶電腦秘密安裝廣告追蹤的</a:t>
            </a:r>
            <a:r>
              <a:rPr lang="en-US" altLang="zh-TW" sz="3200" dirty="0"/>
              <a:t>Cookies</a:t>
            </a:r>
            <a:r>
              <a:rPr lang="zh-TW" altLang="en-US" sz="3200" dirty="0"/>
              <a:t>，蒐集裝置用戶的個人資訊，以便推出個人化廣告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531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網路鎖定和隱私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3276886" y="-3260987"/>
            <a:ext cx="468001" cy="7007236"/>
            <a:chOff x="-37324" y="1183"/>
            <a:chExt cx="432004" cy="434406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714036" y="2598501"/>
              <a:ext cx="178542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網路廣告相關議題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6" y="373868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1"/>
          <p:cNvSpPr txBox="1">
            <a:spLocks/>
          </p:cNvSpPr>
          <p:nvPr/>
        </p:nvSpPr>
        <p:spPr>
          <a:xfrm>
            <a:off x="457200" y="1483200"/>
            <a:ext cx="8237598" cy="4970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02920" indent="-457200" algn="just" defTabSz="914400" rtl="0" eaLnBrk="0" fontAlgn="base" latinLnBrk="0" hangingPunct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charset="0"/>
              <a:buChar char="•"/>
              <a:defRPr kumimoji="1" lang="zh-TW" sz="32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1pPr>
            <a:lvl2pPr marL="834300" indent="-4572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kumimoji="1" lang="zh-TW" altLang="en-US" sz="28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2pPr>
            <a:lvl3pPr marL="731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  <a:defRPr lang="zh-TW" sz="24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3pPr>
            <a:lvl4pPr marL="960120" indent="-2286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kumimoji="1" lang="zh-TW" altLang="en-US" sz="24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4pPr>
            <a:lvl5pPr marL="1188720" indent="-228600" algn="l" defTabSz="914400" rtl="0" eaLnBrk="1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 lang="zh-TW" sz="1800" kern="120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5pPr>
            <a:lvl6pPr marL="14173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228600" algn="l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Char char="•"/>
              <a:defRPr lang="zh-TW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28600" algn="just"/>
            <a:r>
              <a:rPr lang="zh-TW" altLang="en-US" sz="3200" dirty="0" smtClean="0"/>
              <a:t>許多</a:t>
            </a:r>
            <a:r>
              <a:rPr lang="zh-TW" altLang="en-US" sz="3200" dirty="0"/>
              <a:t>公司試著在網站中明確張貼其隱私政策，詳細說明該網站會如何收集瀏覽者資料以及使用，但有時此種隱私資訊卻不是那麼容易找到，甚至有的網站也未提供。通常在啟用網路服務或安裝新程式時，供應商會提供使用條款與隱私權政策確認事項，然而面對這類長篇的條款，消費者往往沒有耐心仔細閱讀，直接勾選「我同意」並執行下一步驟，因此，無形中可能也同意了網路使用隱私被追蹤記錄。</a:t>
            </a:r>
          </a:p>
        </p:txBody>
      </p:sp>
    </p:spTree>
    <p:extLst>
      <p:ext uri="{BB962C8B-B14F-4D97-AF65-F5344CB8AC3E}">
        <p14:creationId xmlns:p14="http://schemas.microsoft.com/office/powerpoint/2010/main" val="34563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/>
              <a:t>網路廣告主要有三個目的與功能：</a:t>
            </a:r>
            <a:r>
              <a:rPr lang="en-US" altLang="zh-TW" sz="3200" dirty="0"/>
              <a:t>(1)</a:t>
            </a:r>
            <a:r>
              <a:rPr lang="zh-TW" altLang="en-US" sz="3200" dirty="0"/>
              <a:t>提供品牌相關的提醒訊息；</a:t>
            </a:r>
            <a:r>
              <a:rPr lang="en-US" altLang="zh-TW" sz="3200" dirty="0"/>
              <a:t>(2)</a:t>
            </a:r>
            <a:r>
              <a:rPr lang="zh-TW" altLang="en-US" sz="3200" dirty="0"/>
              <a:t>傳遞資訊性或勸服性的廣告訊息；</a:t>
            </a:r>
            <a:r>
              <a:rPr lang="en-US" altLang="zh-TW" sz="3200" dirty="0"/>
              <a:t>(3)</a:t>
            </a:r>
            <a:r>
              <a:rPr lang="zh-TW" altLang="en-US" sz="3200" dirty="0"/>
              <a:t>引誘消費者點擊廣告，以進一步瀏覽廣告主的網站。</a:t>
            </a:r>
          </a:p>
          <a:p>
            <a:pPr marL="274320" lvl="1" indent="-228600" algn="just"/>
            <a:r>
              <a:rPr lang="zh-TW" altLang="en-US" sz="3200" dirty="0"/>
              <a:t>相較於其他媒體廣告，網路廣告的最大優勢在於可以有效接觸廣告目標對象，具有高度的互動性、即時性、個人化特質，且能提供詳細的資訊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5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可根據</a:t>
            </a:r>
            <a:r>
              <a:rPr lang="en-US" altLang="zh-TW" sz="3200" dirty="0"/>
              <a:t>AIDA</a:t>
            </a:r>
            <a:r>
              <a:rPr lang="zh-TW" altLang="en-US" sz="3200" dirty="0"/>
              <a:t>模式來設定目標，並據以檢測其效果，包括：注意、興趣、渴望及行動，另外，亦可透過全觀效果模式，來瞭解網路廣告欲引發哪些消費者反應及可能效果，考慮的面向包括：知覺、情緒、認知、聯想、說服、行為。常見的計費模式，包含：每千次廣告曝光成本、每次點擊成本、每次行動成本、銷售額付費、包月方式、互動計費模式、瀏覽者人數計費等。</a:t>
            </a:r>
          </a:p>
          <a:p>
            <a:pPr marL="274320" lvl="1" indent="-228600" algn="just"/>
            <a:endParaRPr lang="en-US" altLang="zh-TW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39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 anchorCtr="0"/>
          <a:lstStyle/>
          <a:p>
            <a:pPr algn="ctr"/>
            <a:r>
              <a:rPr lang="zh-TW" altLang="en-US" dirty="0"/>
              <a:t>學習目標</a:t>
            </a:r>
            <a:endParaRPr lang="zh-TW" altLang="en-US" sz="4000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Autofit/>
          </a:bodyPr>
          <a:lstStyle/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zh-TW" altLang="en-US" dirty="0" smtClean="0"/>
              <a:t>了解網路廣告的基本概念。</a:t>
            </a:r>
            <a:endParaRPr kumimoji="1"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TW" altLang="en-US" dirty="0"/>
              <a:t>區分數種常見的網路廣告類型，及每一種類型的可能優缺點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zh-TW" altLang="en-US" dirty="0"/>
              <a:t>如何衡量網路廣告的效果，</a:t>
            </a:r>
            <a:r>
              <a:rPr kumimoji="1" lang="zh-TW" altLang="en-US" dirty="0" smtClean="0"/>
              <a:t>有哪些常見</a:t>
            </a:r>
            <a:r>
              <a:rPr kumimoji="1" lang="zh-TW" altLang="en-US" dirty="0"/>
              <a:t>的效果指標</a:t>
            </a:r>
            <a:r>
              <a:rPr kumimoji="1" lang="zh-TW" altLang="en-US" dirty="0" smtClean="0"/>
              <a:t>。</a:t>
            </a:r>
            <a:endParaRPr kumimoji="1"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TW" altLang="en-US" dirty="0"/>
              <a:t>網路廣告值得討論的相關</a:t>
            </a:r>
            <a:r>
              <a:rPr lang="zh-TW" altLang="en-US" dirty="0" smtClean="0"/>
              <a:t>議題。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88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zh-TW" sz="3200" dirty="0"/>
              <a:t>網路廣告的呈現方式依其平台，可大致分為電子郵件廣告與網頁</a:t>
            </a:r>
            <a:r>
              <a:rPr lang="en-US" altLang="zh-TW" sz="3200" dirty="0"/>
              <a:t>/</a:t>
            </a:r>
            <a:r>
              <a:rPr lang="zh-TW" altLang="zh-TW" sz="3200" dirty="0"/>
              <a:t>全球資訊網廣告兩大類。</a:t>
            </a:r>
            <a:endParaRPr lang="en-US" altLang="zh-TW" sz="3200" dirty="0"/>
          </a:p>
          <a:p>
            <a:pPr marL="274320" lvl="1" indent="-228600" algn="just"/>
            <a:r>
              <a:rPr lang="zh-TW" altLang="zh-TW" sz="3200" dirty="0"/>
              <a:t>電子郵件廣告包含：</a:t>
            </a:r>
            <a:r>
              <a:rPr lang="en-US" altLang="zh-TW" sz="3200" dirty="0"/>
              <a:t>(1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贊助</a:t>
            </a:r>
            <a:r>
              <a:rPr lang="zh-TW" altLang="zh-TW" sz="3200" dirty="0"/>
              <a:t>討論區與電子新聞報、</a:t>
            </a:r>
            <a:r>
              <a:rPr lang="en-US" altLang="zh-TW" sz="3200" dirty="0"/>
              <a:t>(2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廣告</a:t>
            </a:r>
            <a:r>
              <a:rPr lang="zh-TW" altLang="zh-TW" sz="3200" dirty="0"/>
              <a:t>贊助式電子信箱、</a:t>
            </a:r>
            <a:r>
              <a:rPr lang="en-US" altLang="zh-TW" sz="3200" dirty="0"/>
              <a:t>(3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電子郵件</a:t>
            </a:r>
            <a:r>
              <a:rPr lang="en-US" altLang="zh-TW" sz="3200" dirty="0"/>
              <a:t>/</a:t>
            </a:r>
            <a:r>
              <a:rPr lang="zh-TW" altLang="zh-TW" sz="3200" dirty="0"/>
              <a:t>電子傳單、</a:t>
            </a:r>
            <a:r>
              <a:rPr lang="en-US" altLang="zh-TW" sz="3200" dirty="0"/>
              <a:t>(4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贊助</a:t>
            </a:r>
            <a:r>
              <a:rPr lang="zh-TW" altLang="zh-TW" sz="3200" dirty="0"/>
              <a:t>電子郵件遊戲等四種形式</a:t>
            </a:r>
            <a:r>
              <a:rPr lang="zh-TW" altLang="zh-TW" sz="3200" dirty="0" smtClean="0"/>
              <a:t>。</a:t>
            </a:r>
            <a:endParaRPr lang="en-US" altLang="zh-TW" sz="3200" dirty="0" smtClean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91266" cy="4970136"/>
          </a:xfrm>
        </p:spPr>
        <p:txBody>
          <a:bodyPr>
            <a:noAutofit/>
          </a:bodyPr>
          <a:lstStyle/>
          <a:p>
            <a:pPr marL="274320" lvl="1" indent="-228600" algn="just">
              <a:lnSpc>
                <a:spcPct val="92000"/>
              </a:lnSpc>
              <a:spcBef>
                <a:spcPts val="600"/>
              </a:spcBef>
            </a:pPr>
            <a:r>
              <a:rPr lang="zh-TW" altLang="zh-TW" sz="3200" dirty="0" smtClean="0"/>
              <a:t>而</a:t>
            </a:r>
            <a:r>
              <a:rPr lang="zh-TW" altLang="zh-TW" sz="3200" dirty="0"/>
              <a:t>網頁</a:t>
            </a:r>
            <a:r>
              <a:rPr lang="en-US" altLang="zh-TW" sz="3200" dirty="0"/>
              <a:t>/</a:t>
            </a:r>
            <a:r>
              <a:rPr lang="zh-TW" altLang="zh-TW" sz="3200" dirty="0"/>
              <a:t>全球資訊網廣告依廣告的「形式」可分類為：</a:t>
            </a:r>
            <a:r>
              <a:rPr lang="en-US" altLang="zh-TW" sz="3200" dirty="0"/>
              <a:t>(1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橫幅</a:t>
            </a:r>
            <a:r>
              <a:rPr lang="zh-TW" altLang="zh-TW" sz="3200" dirty="0"/>
              <a:t>廣告、</a:t>
            </a:r>
            <a:r>
              <a:rPr lang="en-US" altLang="zh-TW" sz="3200" dirty="0"/>
              <a:t>(2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摩天大樓</a:t>
            </a:r>
            <a:r>
              <a:rPr lang="zh-TW" altLang="zh-TW" sz="3200" dirty="0"/>
              <a:t>式廣告、</a:t>
            </a:r>
            <a:r>
              <a:rPr lang="en-US" altLang="zh-TW" sz="3200" dirty="0"/>
              <a:t>(3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按鈕</a:t>
            </a:r>
            <a:r>
              <a:rPr lang="zh-TW" altLang="zh-TW" sz="3200" dirty="0"/>
              <a:t>廣告、</a:t>
            </a:r>
            <a:r>
              <a:rPr lang="en-US" altLang="zh-TW" sz="3200" dirty="0"/>
              <a:t>(4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豐富</a:t>
            </a:r>
            <a:r>
              <a:rPr lang="zh-TW" altLang="zh-TW" sz="3200" dirty="0"/>
              <a:t>媒體廣告、</a:t>
            </a:r>
            <a:r>
              <a:rPr lang="en-US" altLang="zh-TW" sz="3200" dirty="0"/>
              <a:t>(5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打擾</a:t>
            </a:r>
            <a:r>
              <a:rPr lang="zh-TW" altLang="zh-TW" sz="3200" dirty="0"/>
              <a:t>式廣告</a:t>
            </a:r>
            <a:r>
              <a:rPr lang="en-US" altLang="zh-TW" sz="3200" dirty="0"/>
              <a:t> (</a:t>
            </a:r>
            <a:r>
              <a:rPr lang="zh-TW" altLang="zh-TW" sz="3200" dirty="0"/>
              <a:t>插播式廣告、彈跳式廣告、背顯式廣告</a:t>
            </a:r>
            <a:r>
              <a:rPr lang="en-US" altLang="zh-TW" sz="3200" dirty="0"/>
              <a:t>)</a:t>
            </a:r>
            <a:r>
              <a:rPr lang="zh-TW" altLang="zh-TW" sz="3200" dirty="0"/>
              <a:t>、</a:t>
            </a:r>
            <a:r>
              <a:rPr lang="en-US" altLang="zh-TW" sz="3200" dirty="0"/>
              <a:t>(6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互動式</a:t>
            </a:r>
            <a:r>
              <a:rPr lang="zh-TW" altLang="zh-TW" sz="3200" dirty="0"/>
              <a:t>廣告、</a:t>
            </a:r>
            <a:r>
              <a:rPr lang="en-US" altLang="zh-TW" sz="3200" dirty="0"/>
              <a:t>(7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搜尋引擎</a:t>
            </a:r>
            <a:r>
              <a:rPr lang="zh-TW" altLang="zh-TW" sz="3200" dirty="0"/>
              <a:t>廣告</a:t>
            </a:r>
            <a:r>
              <a:rPr lang="en-US" altLang="zh-TW" sz="3200" dirty="0"/>
              <a:t> </a:t>
            </a:r>
            <a:r>
              <a:rPr lang="zh-TW" altLang="en-US" sz="3200" dirty="0" smtClean="0"/>
              <a:t>（</a:t>
            </a:r>
            <a:r>
              <a:rPr lang="en-US" altLang="zh-TW" sz="3200" dirty="0" smtClean="0"/>
              <a:t>URL</a:t>
            </a:r>
            <a:r>
              <a:rPr lang="zh-TW" altLang="zh-TW" sz="3200" dirty="0"/>
              <a:t>排序和關鍵字</a:t>
            </a:r>
            <a:r>
              <a:rPr lang="zh-TW" altLang="zh-TW" sz="3200" dirty="0" smtClean="0"/>
              <a:t>廣告</a:t>
            </a:r>
            <a:r>
              <a:rPr lang="zh-TW" altLang="en-US" sz="3200" dirty="0" smtClean="0"/>
              <a:t>）</a:t>
            </a:r>
            <a:r>
              <a:rPr lang="zh-TW" altLang="zh-TW" sz="3200" dirty="0" smtClean="0"/>
              <a:t>、</a:t>
            </a:r>
            <a:r>
              <a:rPr lang="en-US" altLang="zh-TW" sz="3200" dirty="0"/>
              <a:t>(8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浮水</a:t>
            </a:r>
            <a:r>
              <a:rPr lang="zh-TW" altLang="zh-TW" sz="3200" dirty="0"/>
              <a:t>印廣告、</a:t>
            </a:r>
            <a:r>
              <a:rPr lang="en-US" altLang="zh-TW" sz="3200" dirty="0"/>
              <a:t>(9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社</a:t>
            </a:r>
            <a:r>
              <a:rPr lang="zh-TW" altLang="zh-TW" sz="3200" dirty="0"/>
              <a:t>群網路廣告、</a:t>
            </a:r>
            <a:r>
              <a:rPr lang="en-US" altLang="zh-TW" sz="3200" dirty="0"/>
              <a:t>(10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網路</a:t>
            </a:r>
            <a:r>
              <a:rPr lang="zh-TW" altLang="zh-TW" sz="3200" dirty="0"/>
              <a:t>影音</a:t>
            </a:r>
            <a:r>
              <a:rPr lang="zh-TW" altLang="zh-TW" sz="3200" dirty="0" smtClean="0"/>
              <a:t>廣告</a:t>
            </a:r>
            <a:r>
              <a:rPr lang="zh-TW" altLang="en-US" sz="3200" dirty="0" smtClean="0"/>
              <a:t>。</a:t>
            </a:r>
            <a:endParaRPr lang="en-US" altLang="zh-TW" sz="3200" dirty="0"/>
          </a:p>
          <a:p>
            <a:pPr marL="274320" lvl="1" indent="-228600" algn="just">
              <a:lnSpc>
                <a:spcPct val="92000"/>
              </a:lnSpc>
              <a:spcBef>
                <a:spcPts val="600"/>
              </a:spcBef>
            </a:pPr>
            <a:r>
              <a:rPr lang="zh-TW" altLang="zh-TW" sz="3200" dirty="0"/>
              <a:t>依廣告的「內容」則可分類為：</a:t>
            </a:r>
            <a:r>
              <a:rPr lang="en-US" altLang="zh-TW" sz="3200" dirty="0"/>
              <a:t>(1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分類</a:t>
            </a:r>
            <a:r>
              <a:rPr lang="zh-TW" altLang="zh-TW" sz="3200" dirty="0"/>
              <a:t>式廣告、</a:t>
            </a:r>
            <a:r>
              <a:rPr lang="en-US" altLang="zh-TW" sz="3200" dirty="0"/>
              <a:t>(2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社論</a:t>
            </a:r>
            <a:r>
              <a:rPr lang="zh-TW" altLang="zh-TW" sz="3200" dirty="0"/>
              <a:t>式廣告、</a:t>
            </a:r>
            <a:r>
              <a:rPr lang="en-US" altLang="zh-TW" sz="3200" dirty="0"/>
              <a:t>(3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贊助</a:t>
            </a:r>
            <a:r>
              <a:rPr lang="zh-TW" altLang="zh-TW" sz="3200" dirty="0"/>
              <a:t>式廣告、</a:t>
            </a:r>
            <a:r>
              <a:rPr lang="en-US" altLang="zh-TW" sz="3200" dirty="0"/>
              <a:t>(4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推薦</a:t>
            </a:r>
            <a:r>
              <a:rPr lang="zh-TW" altLang="zh-TW" sz="3200" dirty="0"/>
              <a:t>式廣告、</a:t>
            </a:r>
            <a:r>
              <a:rPr lang="en-US" altLang="zh-TW" sz="3200" dirty="0"/>
              <a:t>(5</a:t>
            </a:r>
            <a:r>
              <a:rPr lang="en-US" altLang="zh-TW" sz="3200" dirty="0" smtClean="0"/>
              <a:t>)</a:t>
            </a:r>
            <a:r>
              <a:rPr lang="zh-TW" altLang="zh-TW" sz="3200" dirty="0" smtClean="0"/>
              <a:t>聯播</a:t>
            </a:r>
            <a:r>
              <a:rPr lang="zh-TW" altLang="zh-TW" sz="3200" dirty="0"/>
              <a:t>網廣告。各類型廣告皆有其優缺點，效果也有所差別</a:t>
            </a:r>
            <a:r>
              <a:rPr lang="zh-TW" altLang="zh-TW" sz="3200" dirty="0" smtClean="0"/>
              <a:t>。</a:t>
            </a:r>
            <a:endParaRPr lang="zh-TW" altLang="zh-TW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zh-TW" sz="3200" dirty="0" smtClean="0"/>
              <a:t>網路廣告</a:t>
            </a:r>
            <a:r>
              <a:rPr lang="zh-TW" altLang="zh-TW" sz="3200" dirty="0"/>
              <a:t>的效果，除了可藉由傳統媒體的廣告溝通與銷售效果衡量外，亦可透過線上軟體即時監測到的不同層面指標加以量測，包含：次數類、時間類、涵蓋面類指。</a:t>
            </a:r>
            <a:endParaRPr lang="en-US" altLang="zh-TW" sz="3200" dirty="0"/>
          </a:p>
          <a:p>
            <a:pPr marL="274320" lvl="1" indent="-228600" algn="just"/>
            <a:r>
              <a:rPr lang="zh-TW" altLang="zh-TW" sz="3200" dirty="0"/>
              <a:t>網路廣告的效果，分為八個階層，分別為媒體通路、媒體曝露、廣告曝露、廣告注意、廣告溝通、廣告說服、廣告回應、銷售回應，前三個階段著重於廣告對消費者的刺激，後五個階段則描述消費者的心理反應</a:t>
            </a:r>
            <a:r>
              <a:rPr lang="zh-TW" altLang="zh-TW" sz="3200" dirty="0" smtClean="0"/>
              <a:t>。</a:t>
            </a:r>
            <a:endParaRPr lang="zh-TW" altLang="zh-TW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28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zh-TW" sz="3200" dirty="0" smtClean="0"/>
              <a:t>為了</a:t>
            </a:r>
            <a:r>
              <a:rPr lang="zh-TW" altLang="zh-TW" sz="3200" dirty="0"/>
              <a:t>提升網路廣告的效果，常見的設計策略包含善用網路廣告的互動性特質、客製化</a:t>
            </a:r>
            <a:r>
              <a:rPr lang="en-US" altLang="zh-TW" sz="3200" dirty="0"/>
              <a:t>/</a:t>
            </a:r>
            <a:r>
              <a:rPr lang="zh-TW" altLang="zh-TW" sz="3200" dirty="0"/>
              <a:t>個人化、搜尋引擎優化及付費置入並重、將其視為整合行銷傳播的一部分並整體規劃、網路廣告形式、尺寸、位置、動化因子的考量等，另外，為增進網路廣告的價值，在內容上則可以從「資訊性」、「娛樂性」、「反感性」、「信賴性」等四個價值構面著手</a:t>
            </a:r>
            <a:r>
              <a:rPr lang="zh-TW" altLang="zh-TW" sz="3200" dirty="0" smtClean="0"/>
              <a:t>。</a:t>
            </a:r>
            <a:endParaRPr lang="en-US" altLang="zh-TW" sz="3200" dirty="0" smtClean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65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8" y="356400"/>
            <a:ext cx="8435282" cy="1144800"/>
          </a:xfrm>
        </p:spPr>
        <p:txBody>
          <a:bodyPr anchor="ctr" anchorCtr="0">
            <a:noAutofit/>
          </a:bodyPr>
          <a:lstStyle/>
          <a:p>
            <a:pPr marL="274320" lvl="1" indent="-228600" algn="ctr"/>
            <a:r>
              <a:rPr lang="zh-TW" altLang="en-US" sz="4000" dirty="0" smtClean="0">
                <a:latin typeface="華康粗黑體" panose="020B0709000000000000" pitchFamily="49" charset="-120"/>
                <a:ea typeface="華康粗黑體" panose="020B0709000000000000" pitchFamily="49" charset="-120"/>
              </a:rPr>
              <a:t>摘要與結論</a:t>
            </a:r>
            <a:endParaRPr lang="en-US" altLang="en-US" sz="4000" dirty="0">
              <a:latin typeface="華康粗黑體" panose="020B0709000000000000" pitchFamily="49" charset="-120"/>
              <a:ea typeface="華康粗黑體" panose="020B0709000000000000" pitchFamily="49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zh-TW" sz="3200" dirty="0" smtClean="0"/>
              <a:t>不過</a:t>
            </a:r>
            <a:r>
              <a:rPr lang="zh-TW" altLang="zh-TW" sz="3200" dirty="0"/>
              <a:t>，雖然網路廣告的個人化被視為是成功的關鍵之一，但對於使用者個人資訊的需求，卻涉及網路鎖定和隱私的相關議題，網路廣告行銷業者和消費者皆應重視相關議題。 </a:t>
            </a:r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71861" y="-2955955"/>
            <a:ext cx="468001" cy="6397175"/>
            <a:chOff x="-37324" y="1183"/>
            <a:chExt cx="432004" cy="3965858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211885" y="175745"/>
              <a:ext cx="781123" cy="432000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6" y="145745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0963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523250" y="3049116"/>
              <a:ext cx="14038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C:\Users\NO38\Desktop\書籍\IM111電子商務\IM111ppt\小圖\facebook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22" y="3798136"/>
            <a:ext cx="2805356" cy="249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6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r>
              <a:rPr kumimoji="1" lang="zh-TW" altLang="en-US" dirty="0" smtClean="0">
                <a:solidFill>
                  <a:schemeClr val="tx2"/>
                </a:solidFill>
              </a:rPr>
              <a:t>臉</a:t>
            </a:r>
            <a:r>
              <a:rPr kumimoji="1" lang="zh-TW" altLang="en-US" dirty="0">
                <a:solidFill>
                  <a:schemeClr val="tx2"/>
                </a:solidFill>
              </a:rPr>
              <a:t>書「社交圖表搜尋」</a:t>
            </a:r>
            <a:r>
              <a:rPr kumimoji="1" lang="zh-TW" altLang="en-US" dirty="0" smtClean="0">
                <a:solidFill>
                  <a:schemeClr val="tx2"/>
                </a:solidFill>
              </a:rPr>
              <a:t>的</a:t>
            </a:r>
            <a:r>
              <a:rPr kumimoji="1" lang="en-US" altLang="zh-TW" dirty="0" smtClean="0">
                <a:solidFill>
                  <a:schemeClr val="tx2"/>
                </a:solidFill>
              </a:rPr>
              <a:t/>
            </a:r>
            <a:br>
              <a:rPr kumimoji="1" lang="en-US" altLang="zh-TW" dirty="0" smtClean="0">
                <a:solidFill>
                  <a:schemeClr val="tx2"/>
                </a:solidFill>
              </a:rPr>
            </a:br>
            <a:r>
              <a:rPr kumimoji="1" lang="zh-TW" altLang="en-US" dirty="0" smtClean="0">
                <a:solidFill>
                  <a:schemeClr val="tx2"/>
                </a:solidFill>
              </a:rPr>
              <a:t>隱私</a:t>
            </a:r>
            <a:r>
              <a:rPr kumimoji="1" lang="zh-TW" altLang="en-US" dirty="0">
                <a:solidFill>
                  <a:schemeClr val="tx2"/>
                </a:solidFill>
              </a:rPr>
              <a:t>保護與廣告效益</a:t>
            </a: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「</a:t>
            </a:r>
            <a:r>
              <a:rPr lang="zh-TW" altLang="en-US" sz="3200" dirty="0"/>
              <a:t>社交圖表搜尋</a:t>
            </a:r>
            <a:r>
              <a:rPr lang="zh-TW" altLang="en-US" sz="3200" dirty="0" smtClean="0"/>
              <a:t>」（</a:t>
            </a:r>
            <a:r>
              <a:rPr lang="en-US" altLang="zh-TW" sz="3200" dirty="0" smtClean="0"/>
              <a:t>Graph Search</a:t>
            </a:r>
            <a:r>
              <a:rPr lang="zh-TW" altLang="en-US" sz="3200" dirty="0" smtClean="0"/>
              <a:t>）</a:t>
            </a:r>
            <a:r>
              <a:rPr lang="en-US" altLang="zh-TW" sz="3200" dirty="0" smtClean="0"/>
              <a:t>https</a:t>
            </a:r>
            <a:r>
              <a:rPr lang="en-US" altLang="zh-TW" sz="3200" dirty="0"/>
              <a:t>://</a:t>
            </a:r>
            <a:r>
              <a:rPr lang="en-US" altLang="zh-TW" sz="3200" dirty="0" smtClean="0"/>
              <a:t>www.facebook.com/about/graphsearch</a:t>
            </a:r>
            <a:endParaRPr lang="en-US" altLang="zh-TW" sz="3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2429" y="2694615"/>
            <a:ext cx="7059142" cy="3647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97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r>
              <a:rPr kumimoji="1" lang="en-US" altLang="zh-TW" dirty="0" smtClean="0">
                <a:solidFill>
                  <a:schemeClr val="tx2"/>
                </a:solidFill>
              </a:rPr>
              <a:t>g</a:t>
            </a:r>
            <a:r>
              <a:rPr kumimoji="1" lang="en-US" altLang="zh-TW" cap="none" dirty="0" smtClean="0">
                <a:solidFill>
                  <a:schemeClr val="tx2"/>
                </a:solidFill>
              </a:rPr>
              <a:t>oogle</a:t>
            </a:r>
            <a:r>
              <a:rPr kumimoji="1" lang="zh-TW" altLang="en-US" dirty="0" smtClean="0">
                <a:solidFill>
                  <a:schemeClr val="tx2"/>
                </a:solidFill>
              </a:rPr>
              <a:t>：</a:t>
            </a:r>
            <a:r>
              <a:rPr kumimoji="1" lang="zh-TW" altLang="en-US" dirty="0">
                <a:solidFill>
                  <a:schemeClr val="tx2"/>
                </a:solidFill>
              </a:rPr>
              <a:t>網路廣告之王</a:t>
            </a: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en-US" altLang="zh-TW" sz="3200" dirty="0" smtClean="0"/>
              <a:t>AdWords</a:t>
            </a:r>
            <a:r>
              <a:rPr lang="zh-TW" altLang="en-US" sz="3200" dirty="0"/>
              <a:t>和</a:t>
            </a:r>
            <a:r>
              <a:rPr lang="en-US" altLang="zh-TW" sz="3200" dirty="0"/>
              <a:t>AdSense</a:t>
            </a:r>
            <a:endParaRPr lang="en-US" altLang="en-US" sz="3200" dirty="0"/>
          </a:p>
        </p:txBody>
      </p:sp>
      <p:pic>
        <p:nvPicPr>
          <p:cNvPr id="12" name="圖片 11" descr="章首照片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218116"/>
            <a:ext cx="7776864" cy="411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18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網路廣告的定義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一種</a:t>
            </a:r>
            <a:r>
              <a:rPr lang="zh-TW" altLang="en-US" sz="3200" dirty="0"/>
              <a:t>以電子資訊服務使用者為溝通對象的電子化廣告，其透過網路，將產品、服務訊息傳遞給</a:t>
            </a:r>
            <a:r>
              <a:rPr lang="zh-TW" altLang="en-US" sz="3200" dirty="0" smtClean="0"/>
              <a:t>消費者。</a:t>
            </a:r>
            <a:endParaRPr lang="en-US" altLang="zh-TW" sz="3200" dirty="0" smtClean="0"/>
          </a:p>
          <a:p>
            <a:pPr marL="274320" lvl="1" indent="-228600" algn="just"/>
            <a:r>
              <a:rPr lang="zh-TW" altLang="en-US" sz="3200" dirty="0"/>
              <a:t>網路廣告有三個主要目的與功能</a:t>
            </a:r>
          </a:p>
          <a:p>
            <a:pPr marL="720000" indent="-360000" algn="l" eaLnBrk="1" hangingPunct="1">
              <a:buFont typeface="+mj-lt"/>
              <a:buAutoNum type="arabicPeriod"/>
            </a:pPr>
            <a:r>
              <a:rPr lang="zh-TW" altLang="en-US" sz="2800" dirty="0"/>
              <a:t>提供品牌相關的提醒訊息，讓消費者注意到目前市場上有哪些</a:t>
            </a:r>
            <a:r>
              <a:rPr lang="zh-TW" altLang="en-US" sz="2800" dirty="0" smtClean="0"/>
              <a:t>品牌。</a:t>
            </a:r>
            <a:endParaRPr lang="zh-TW" altLang="en-US" sz="2800" dirty="0"/>
          </a:p>
          <a:p>
            <a:pPr marL="720000" indent="-360000" algn="l" eaLnBrk="1" hangingPunct="1">
              <a:buFont typeface="+mj-lt"/>
              <a:buAutoNum type="arabicPeriod"/>
            </a:pPr>
            <a:r>
              <a:rPr lang="zh-TW" altLang="en-US" sz="2800" dirty="0" smtClean="0"/>
              <a:t>如同</a:t>
            </a:r>
            <a:r>
              <a:rPr lang="zh-TW" altLang="en-US" sz="2800" dirty="0"/>
              <a:t>傳統媒體的廣告般，藉以傳遞資訊性或勸服性的</a:t>
            </a:r>
            <a:r>
              <a:rPr lang="zh-TW" altLang="en-US" sz="2800" dirty="0" smtClean="0"/>
              <a:t>訊息。</a:t>
            </a:r>
            <a:endParaRPr lang="zh-TW" altLang="en-US" sz="2800" dirty="0"/>
          </a:p>
          <a:p>
            <a:pPr marL="720000" indent="-360000" algn="l" eaLnBrk="1" hangingPunct="1">
              <a:buFont typeface="+mj-lt"/>
              <a:buAutoNum type="arabicPeriod"/>
            </a:pPr>
            <a:r>
              <a:rPr lang="zh-TW" altLang="en-US" sz="2800" dirty="0" smtClean="0"/>
              <a:t>引誘</a:t>
            </a:r>
            <a:r>
              <a:rPr lang="zh-TW" altLang="en-US" sz="2800" dirty="0"/>
              <a:t>消費者點擊橫幅或是網站按鈕，以進一步瀏覽廣告</a:t>
            </a:r>
            <a:r>
              <a:rPr lang="zh-TW" altLang="en-US" sz="2800" dirty="0" smtClean="0"/>
              <a:t>商 </a:t>
            </a:r>
            <a:r>
              <a:rPr lang="en-US" altLang="zh-TW" sz="2800" dirty="0" smtClean="0"/>
              <a:t>/</a:t>
            </a:r>
            <a:r>
              <a:rPr lang="zh-TW" altLang="en-US" sz="2800" dirty="0" smtClean="0"/>
              <a:t> 廣告</a:t>
            </a:r>
            <a:r>
              <a:rPr lang="zh-TW" altLang="en-US" sz="2800" dirty="0"/>
              <a:t>主的</a:t>
            </a:r>
            <a:r>
              <a:rPr lang="zh-TW" altLang="en-US" sz="2800" dirty="0" smtClean="0"/>
              <a:t>網站。</a:t>
            </a:r>
            <a:endParaRPr lang="zh-TW" altLang="en-US" sz="28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963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網路廣告的重要術語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廣告曝光（</a:t>
            </a:r>
            <a:r>
              <a:rPr lang="en-US" altLang="zh-TW" sz="3200" dirty="0" smtClean="0"/>
              <a:t>Ad Views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廣告點選（</a:t>
            </a:r>
            <a:r>
              <a:rPr lang="en-US" altLang="zh-TW" sz="3200" dirty="0" smtClean="0"/>
              <a:t>Ad Click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點選</a:t>
            </a:r>
            <a:r>
              <a:rPr lang="zh-TW" altLang="en-US" sz="3200" dirty="0"/>
              <a:t>率</a:t>
            </a:r>
            <a:r>
              <a:rPr lang="en-US" altLang="zh-TW" sz="3200" dirty="0"/>
              <a:t>/</a:t>
            </a:r>
            <a:r>
              <a:rPr lang="zh-TW" altLang="en-US" sz="3200" dirty="0"/>
              <a:t>點擊</a:t>
            </a:r>
            <a:r>
              <a:rPr lang="zh-TW" altLang="en-US" sz="3200" dirty="0" smtClean="0"/>
              <a:t>率（</a:t>
            </a:r>
            <a:r>
              <a:rPr lang="en-US" altLang="zh-TW" sz="3200" dirty="0" smtClean="0"/>
              <a:t>Click-Through </a:t>
            </a:r>
            <a:r>
              <a:rPr lang="en-US" altLang="zh-TW" sz="3200" dirty="0"/>
              <a:t>Rate/Ratio, </a:t>
            </a:r>
            <a:r>
              <a:rPr lang="en-US" altLang="zh-TW" sz="3200" dirty="0" smtClean="0"/>
              <a:t>CTR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每</a:t>
            </a:r>
            <a:r>
              <a:rPr lang="zh-TW" altLang="en-US" sz="3200" dirty="0"/>
              <a:t>點擊付</a:t>
            </a:r>
            <a:r>
              <a:rPr lang="zh-TW" altLang="en-US" sz="3200" dirty="0" smtClean="0"/>
              <a:t>費（</a:t>
            </a:r>
            <a:r>
              <a:rPr lang="en-US" altLang="zh-TW" sz="3200" dirty="0" smtClean="0"/>
              <a:t>Pay </a:t>
            </a:r>
            <a:r>
              <a:rPr lang="en-US" altLang="zh-TW" sz="3200" dirty="0"/>
              <a:t>Per Click, </a:t>
            </a:r>
            <a:r>
              <a:rPr lang="en-US" altLang="zh-TW" sz="3200" dirty="0" smtClean="0"/>
              <a:t>PPC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轉換率（</a:t>
            </a:r>
            <a:r>
              <a:rPr lang="en-US" altLang="zh-TW" sz="3200" dirty="0" smtClean="0"/>
              <a:t>Conversion Rate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274320" lvl="1" indent="-228600" algn="just"/>
            <a:r>
              <a:rPr lang="zh-TW" altLang="en-US" sz="3200" dirty="0" smtClean="0"/>
              <a:t>廣告佔有率（</a:t>
            </a:r>
            <a:r>
              <a:rPr lang="en-US" altLang="zh-TW" sz="3200" dirty="0" smtClean="0"/>
              <a:t>Share </a:t>
            </a:r>
            <a:r>
              <a:rPr lang="en-US" altLang="zh-TW" sz="3200" dirty="0"/>
              <a:t>of Voice, </a:t>
            </a:r>
            <a:r>
              <a:rPr lang="en-US" altLang="zh-TW" sz="3200" dirty="0" smtClean="0"/>
              <a:t>SOV</a:t>
            </a:r>
            <a:r>
              <a:rPr lang="zh-TW" altLang="en-US" sz="3200" dirty="0" smtClean="0"/>
              <a:t>）</a:t>
            </a:r>
            <a:endParaRPr lang="en-US" altLang="zh-TW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C:\Users\NO38\Desktop\書籍\IM111電子商務\IM111ppt\小圖\seoto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808"/>
          <a:stretch/>
        </p:blipFill>
        <p:spPr bwMode="auto">
          <a:xfrm rot="569004">
            <a:off x="6838091" y="4940817"/>
            <a:ext cx="1871881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網路廣告的特質與優勢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無</a:t>
            </a:r>
            <a:r>
              <a:rPr lang="zh-TW" altLang="en-US" sz="3200" dirty="0"/>
              <a:t>地域與時空限制的方便性</a:t>
            </a:r>
          </a:p>
          <a:p>
            <a:pPr marL="274320" lvl="1" indent="-228600" algn="just"/>
            <a:r>
              <a:rPr lang="zh-TW" altLang="en-US" sz="3200" dirty="0" smtClean="0"/>
              <a:t>高度</a:t>
            </a:r>
            <a:r>
              <a:rPr lang="zh-TW" altLang="en-US" sz="3200" dirty="0"/>
              <a:t>即時性 </a:t>
            </a:r>
          </a:p>
          <a:p>
            <a:pPr marL="274320" lvl="1" indent="-228600" algn="just"/>
            <a:r>
              <a:rPr lang="zh-TW" altLang="en-US" sz="3200" dirty="0" smtClean="0"/>
              <a:t>互動</a:t>
            </a:r>
            <a:r>
              <a:rPr lang="zh-TW" altLang="en-US" sz="3200" dirty="0"/>
              <a:t>性高 </a:t>
            </a:r>
          </a:p>
          <a:p>
            <a:pPr marL="274320" lvl="1" indent="-228600" algn="just"/>
            <a:r>
              <a:rPr lang="zh-TW" altLang="en-US" sz="3200" dirty="0" smtClean="0"/>
              <a:t>豐富</a:t>
            </a:r>
            <a:r>
              <a:rPr lang="zh-TW" altLang="en-US" sz="3200" dirty="0"/>
              <a:t>的形式 </a:t>
            </a:r>
          </a:p>
          <a:p>
            <a:pPr marL="274320" lvl="1" indent="-228600" algn="just"/>
            <a:r>
              <a:rPr lang="zh-TW" altLang="en-US" sz="3200" dirty="0" smtClean="0"/>
              <a:t>高度</a:t>
            </a:r>
            <a:r>
              <a:rPr lang="zh-TW" altLang="en-US" sz="3200" dirty="0"/>
              <a:t>彈性 </a:t>
            </a:r>
          </a:p>
          <a:p>
            <a:pPr marL="274320" lvl="1" indent="-228600" algn="just"/>
            <a:r>
              <a:rPr lang="zh-TW" altLang="en-US" sz="3200" dirty="0" smtClean="0"/>
              <a:t>可</a:t>
            </a:r>
            <a:r>
              <a:rPr lang="zh-TW" altLang="en-US" sz="3200" dirty="0"/>
              <a:t>精確瞄準目標市場，達到直接行銷的效果</a:t>
            </a:r>
          </a:p>
          <a:p>
            <a:pPr marL="274320" lvl="1" indent="-228600" algn="just"/>
            <a:r>
              <a:rPr lang="zh-TW" altLang="en-US" sz="3200" dirty="0" smtClean="0"/>
              <a:t>以</a:t>
            </a:r>
            <a:r>
              <a:rPr lang="zh-TW" altLang="en-US" sz="3200" dirty="0"/>
              <a:t>區位為基礎 </a:t>
            </a:r>
            <a:endParaRPr lang="en-US" altLang="zh-TW" sz="3200" dirty="0" smtClean="0"/>
          </a:p>
          <a:p>
            <a:pPr marL="274320" lvl="1" indent="-228600" algn="just"/>
            <a:r>
              <a:rPr lang="zh-TW" altLang="en-US" sz="3200" dirty="0"/>
              <a:t>多雙向溝通</a:t>
            </a:r>
          </a:p>
          <a:p>
            <a:pPr marL="274320" lvl="1" indent="-228600" algn="just"/>
            <a:endParaRPr lang="en-US" altLang="zh-TW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074" name="Picture 2" descr="C:\Users\NO38\Desktop\書籍\IM111電子商務\IM111ppt\小圖\A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7" b="20203"/>
          <a:stretch/>
        </p:blipFill>
        <p:spPr bwMode="auto">
          <a:xfrm rot="526335">
            <a:off x="5863794" y="2070725"/>
            <a:ext cx="2774181" cy="20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網路廣告的特質與優勢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消費者</a:t>
            </a:r>
            <a:r>
              <a:rPr lang="zh-TW" altLang="en-US" sz="3200" dirty="0"/>
              <a:t>導向 </a:t>
            </a:r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客</a:t>
            </a:r>
            <a:r>
              <a:rPr lang="zh-TW" altLang="en-US" sz="3200" dirty="0"/>
              <a:t>製</a:t>
            </a:r>
            <a:r>
              <a:rPr lang="zh-TW" altLang="en-US" sz="3200" dirty="0" smtClean="0"/>
              <a:t>化 </a:t>
            </a:r>
            <a:r>
              <a:rPr lang="en-US" altLang="zh-TW" sz="3200" dirty="0" smtClean="0"/>
              <a:t>/</a:t>
            </a:r>
            <a:r>
              <a:rPr lang="zh-TW" altLang="en-US" sz="3200" dirty="0" smtClean="0"/>
              <a:t> 個人化 </a:t>
            </a:r>
            <a:endParaRPr lang="zh-TW" altLang="en-US" sz="3200" dirty="0"/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可</a:t>
            </a:r>
            <a:r>
              <a:rPr lang="zh-TW" altLang="en-US" sz="3200" dirty="0"/>
              <a:t>進行線上交易</a:t>
            </a:r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連結</a:t>
            </a:r>
            <a:r>
              <a:rPr lang="zh-TW" altLang="en-US" sz="3200" dirty="0"/>
              <a:t>性強 </a:t>
            </a:r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成本</a:t>
            </a:r>
            <a:r>
              <a:rPr lang="zh-TW" altLang="en-US" sz="3200" dirty="0"/>
              <a:t>低 </a:t>
            </a:r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全球化</a:t>
            </a:r>
            <a:endParaRPr lang="zh-TW" altLang="en-US" sz="3200" dirty="0"/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網路</a:t>
            </a:r>
            <a:r>
              <a:rPr lang="zh-TW" altLang="en-US" sz="3200" dirty="0"/>
              <a:t>是一種理性導向的媒介</a:t>
            </a:r>
          </a:p>
          <a:p>
            <a:pPr marL="274320" lvl="1" indent="-228600" algn="just">
              <a:lnSpc>
                <a:spcPct val="98000"/>
              </a:lnSpc>
            </a:pPr>
            <a:r>
              <a:rPr lang="zh-TW" altLang="en-US" sz="3200" dirty="0" smtClean="0"/>
              <a:t>可以</a:t>
            </a:r>
            <a:r>
              <a:rPr lang="zh-TW" altLang="en-US" sz="3200" dirty="0"/>
              <a:t>紀錄使用者的反應，並藉以修改公司相關的策略</a:t>
            </a:r>
            <a:r>
              <a:rPr lang="zh-TW" altLang="en-US" sz="3200" dirty="0" smtClean="0"/>
              <a:t>等</a:t>
            </a:r>
            <a:endParaRPr lang="zh-TW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4098" name="Picture 2" descr="C:\Users\NO38\Desktop\書籍\IM111電子商務\IM111ppt\小圖\20139278565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14399" r="2893" b="6994"/>
          <a:stretch/>
        </p:blipFill>
        <p:spPr bwMode="auto">
          <a:xfrm>
            <a:off x="5173796" y="2492896"/>
            <a:ext cx="3299792" cy="185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7199" y="356400"/>
            <a:ext cx="8229600" cy="1144800"/>
          </a:xfrm>
        </p:spPr>
        <p:txBody>
          <a:bodyPr anchor="ctr" anchorCtr="0"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kumimoji="1" lang="zh-TW" altLang="en-US" dirty="0" smtClean="0">
                <a:solidFill>
                  <a:schemeClr val="tx2"/>
                </a:solidFill>
              </a:rPr>
              <a:t>網路廣告的劣勢</a:t>
            </a:r>
            <a:endParaRPr kumimoji="1" lang="zh-TW" altLang="en-US" dirty="0">
              <a:solidFill>
                <a:schemeClr val="tx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2" name="內容版面配置區 21"/>
          <p:cNvSpPr>
            <a:spLocks noGrp="1"/>
          </p:cNvSpPr>
          <p:nvPr>
            <p:ph idx="1"/>
          </p:nvPr>
        </p:nvSpPr>
        <p:spPr>
          <a:xfrm>
            <a:off x="457198" y="1483200"/>
            <a:ext cx="8219258" cy="4970136"/>
          </a:xfrm>
        </p:spPr>
        <p:txBody>
          <a:bodyPr>
            <a:noAutofit/>
          </a:bodyPr>
          <a:lstStyle/>
          <a:p>
            <a:pPr marL="274320" lvl="1" indent="-228600" algn="just"/>
            <a:r>
              <a:rPr lang="zh-TW" altLang="en-US" sz="3200" dirty="0" smtClean="0"/>
              <a:t>不</a:t>
            </a:r>
            <a:r>
              <a:rPr lang="zh-TW" altLang="en-US" sz="3200" dirty="0"/>
              <a:t>適合作為激發情感的媒介</a:t>
            </a:r>
          </a:p>
          <a:p>
            <a:pPr marL="274320" lvl="1" indent="-228600" algn="just"/>
            <a:r>
              <a:rPr lang="zh-TW" altLang="en-US" sz="3200" dirty="0" smtClean="0"/>
              <a:t>較</a:t>
            </a:r>
            <a:r>
              <a:rPr lang="zh-TW" altLang="en-US" sz="3200" dirty="0"/>
              <a:t>無法吸引閱聽眾的注意</a:t>
            </a:r>
          </a:p>
          <a:p>
            <a:pPr marL="274320" lvl="1" indent="-228600" algn="just"/>
            <a:r>
              <a:rPr lang="zh-TW" altLang="en-US" sz="3200" dirty="0" smtClean="0"/>
              <a:t>需要</a:t>
            </a:r>
            <a:r>
              <a:rPr lang="zh-TW" altLang="en-US" sz="3200" dirty="0"/>
              <a:t>專業人才提供全時服務</a:t>
            </a:r>
          </a:p>
          <a:p>
            <a:pPr marL="274320" lvl="1" indent="-228600" algn="just"/>
            <a:r>
              <a:rPr lang="zh-TW" altLang="en-US" sz="3200" dirty="0" smtClean="0"/>
              <a:t>網路廣告</a:t>
            </a:r>
            <a:r>
              <a:rPr lang="zh-TW" altLang="en-US" sz="3200" dirty="0"/>
              <a:t>效果不易衡量</a:t>
            </a:r>
          </a:p>
          <a:p>
            <a:pPr marL="274320" lvl="1" indent="-228600" algn="just"/>
            <a:r>
              <a:rPr lang="zh-TW" altLang="en-US" sz="3200" dirty="0" smtClean="0"/>
              <a:t>網頁</a:t>
            </a:r>
            <a:r>
              <a:rPr lang="zh-TW" altLang="en-US" sz="3200" dirty="0"/>
              <a:t>上同時出現的競爭廣告太</a:t>
            </a:r>
            <a:r>
              <a:rPr lang="zh-TW" altLang="en-US" sz="3200" dirty="0" smtClean="0"/>
              <a:t>多等</a:t>
            </a:r>
            <a:endParaRPr lang="zh-TW" altLang="en-US" sz="3200" dirty="0"/>
          </a:p>
        </p:txBody>
      </p:sp>
      <p:grpSp>
        <p:nvGrpSpPr>
          <p:cNvPr id="11" name="群組 10"/>
          <p:cNvGrpSpPr/>
          <p:nvPr/>
        </p:nvGrpSpPr>
        <p:grpSpPr>
          <a:xfrm rot="-5400000">
            <a:off x="2994615" y="-2978689"/>
            <a:ext cx="468000" cy="6442683"/>
            <a:chOff x="-37323" y="1183"/>
            <a:chExt cx="432003" cy="3994070"/>
          </a:xfrm>
          <a:solidFill>
            <a:schemeClr val="bg1"/>
          </a:solidFill>
          <a:effectLst/>
        </p:grpSpPr>
        <p:sp>
          <p:nvSpPr>
            <p:cNvPr id="13" name="五邊形 12"/>
            <p:cNvSpPr/>
            <p:nvPr/>
          </p:nvSpPr>
          <p:spPr>
            <a:xfrm rot="5400000">
              <a:off x="-546652" y="510512"/>
              <a:ext cx="1450657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網路廣告的簡介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2" y="14856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4" y="21118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4" y="275017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4" y="33886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7.5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5122" name="Picture 2" descr="C:\Users\NO38\Desktop\書籍\IM111電子商務\IM111ppt\小圖\201112191128503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509120"/>
            <a:ext cx="1905000" cy="189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6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theme/theme1.xml><?xml version="1.0" encoding="utf-8"?>
<a:theme xmlns:a="http://schemas.openxmlformats.org/drawingml/2006/main" name="Continental_Asi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9C8696-0FC9-4CE5-B92E-6DB3A3C9E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世界地圖系列,亞洲簡報 (寬螢幕)</Template>
  <TotalTime>0</TotalTime>
  <Words>2248</Words>
  <Application>Microsoft Office PowerPoint</Application>
  <PresentationFormat>如螢幕大小 (4:3)</PresentationFormat>
  <Paragraphs>330</Paragraphs>
  <Slides>35</Slides>
  <Notes>35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Continental_Asia_16x9</vt:lpstr>
      <vt:lpstr>PowerPoint 簡報</vt:lpstr>
      <vt:lpstr>摘要</vt:lpstr>
      <vt:lpstr>學習目標</vt:lpstr>
      <vt:lpstr>google：網路廣告之王</vt:lpstr>
      <vt:lpstr>網路廣告的定義</vt:lpstr>
      <vt:lpstr>網路廣告的重要術語</vt:lpstr>
      <vt:lpstr>網路廣告的特質與優勢</vt:lpstr>
      <vt:lpstr>網路廣告的特質與優勢</vt:lpstr>
      <vt:lpstr>網路廣告的劣勢</vt:lpstr>
      <vt:lpstr>網路廣告的目標</vt:lpstr>
      <vt:lpstr>網路廣告的費用與效益</vt:lpstr>
      <vt:lpstr>電子郵件廣告（E-Mail Advertisement）</vt:lpstr>
      <vt:lpstr>網頁/全球資訊網廣告（依形式分類）</vt:lpstr>
      <vt:lpstr>網頁/全球資訊網廣告（依形式分類）</vt:lpstr>
      <vt:lpstr>網頁/全球資訊網廣告（依形式分類）</vt:lpstr>
      <vt:lpstr>網頁/全球資訊網廣告（依內容分類）</vt:lpstr>
      <vt:lpstr>百萬美元首頁 （The million dollar homepage）</vt:lpstr>
      <vt:lpstr>網路廣告效果</vt:lpstr>
      <vt:lpstr>網路廣告效果</vt:lpstr>
      <vt:lpstr>網路廣告效果衡量指標</vt:lpstr>
      <vt:lpstr>網路廣告效果衡量指標</vt:lpstr>
      <vt:lpstr>網路廣告設計策略</vt:lpstr>
      <vt:lpstr>網路廣告的價值</vt:lpstr>
      <vt:lpstr>網路鎖定和隱私</vt:lpstr>
      <vt:lpstr>網路鎖定和隱私</vt:lpstr>
      <vt:lpstr>網路鎖定和隱私</vt:lpstr>
      <vt:lpstr>網路鎖定和隱私</vt:lpstr>
      <vt:lpstr>摘要與結論</vt:lpstr>
      <vt:lpstr>摘要與結論</vt:lpstr>
      <vt:lpstr>摘要與結論</vt:lpstr>
      <vt:lpstr>摘要與結論</vt:lpstr>
      <vt:lpstr>摘要與結論</vt:lpstr>
      <vt:lpstr>摘要與結論</vt:lpstr>
      <vt:lpstr>摘要與結論</vt:lpstr>
      <vt:lpstr>臉書「社交圖表搜尋」的 隱私保護與廣告效益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2014-05-29T08:19:18Z</dcterms:created>
  <dcterms:modified xsi:type="dcterms:W3CDTF">2014-07-24T07:04:51Z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TC028048679991</vt:lpwstr>
  </property>
</Properties>
</file>